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4"/>
  </p:notesMasterIdLst>
  <p:sldIdLst>
    <p:sldId id="258" r:id="rId2"/>
    <p:sldId id="259" r:id="rId3"/>
    <p:sldId id="260" r:id="rId4"/>
    <p:sldId id="261" r:id="rId5"/>
    <p:sldId id="264" r:id="rId6"/>
    <p:sldId id="265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81" r:id="rId15"/>
    <p:sldId id="280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4" r:id="rId25"/>
    <p:sldId id="295" r:id="rId26"/>
    <p:sldId id="296" r:id="rId27"/>
    <p:sldId id="291" r:id="rId28"/>
    <p:sldId id="292" r:id="rId29"/>
    <p:sldId id="293" r:id="rId30"/>
    <p:sldId id="290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17" r:id="rId50"/>
    <p:sldId id="318" r:id="rId51"/>
    <p:sldId id="319" r:id="rId52"/>
    <p:sldId id="322" r:id="rId53"/>
    <p:sldId id="324" r:id="rId54"/>
    <p:sldId id="323" r:id="rId55"/>
    <p:sldId id="325" r:id="rId56"/>
    <p:sldId id="327" r:id="rId57"/>
    <p:sldId id="329" r:id="rId58"/>
    <p:sldId id="330" r:id="rId59"/>
    <p:sldId id="331" r:id="rId60"/>
    <p:sldId id="332" r:id="rId61"/>
    <p:sldId id="333" r:id="rId62"/>
    <p:sldId id="334" r:id="rId63"/>
    <p:sldId id="335" r:id="rId64"/>
    <p:sldId id="336" r:id="rId65"/>
    <p:sldId id="337" r:id="rId66"/>
    <p:sldId id="338" r:id="rId67"/>
    <p:sldId id="339" r:id="rId68"/>
    <p:sldId id="340" r:id="rId69"/>
    <p:sldId id="341" r:id="rId70"/>
    <p:sldId id="342" r:id="rId71"/>
    <p:sldId id="343" r:id="rId72"/>
    <p:sldId id="344" r:id="rId73"/>
    <p:sldId id="346" r:id="rId74"/>
    <p:sldId id="345" r:id="rId75"/>
    <p:sldId id="347" r:id="rId76"/>
    <p:sldId id="349" r:id="rId77"/>
    <p:sldId id="350" r:id="rId78"/>
    <p:sldId id="351" r:id="rId79"/>
    <p:sldId id="352" r:id="rId80"/>
    <p:sldId id="348" r:id="rId81"/>
    <p:sldId id="354" r:id="rId82"/>
    <p:sldId id="355" r:id="rId83"/>
    <p:sldId id="356" r:id="rId84"/>
    <p:sldId id="357" r:id="rId85"/>
    <p:sldId id="358" r:id="rId86"/>
    <p:sldId id="359" r:id="rId87"/>
    <p:sldId id="360" r:id="rId88"/>
    <p:sldId id="364" r:id="rId89"/>
    <p:sldId id="361" r:id="rId90"/>
    <p:sldId id="362" r:id="rId91"/>
    <p:sldId id="363" r:id="rId92"/>
    <p:sldId id="365" r:id="rId93"/>
    <p:sldId id="366" r:id="rId94"/>
    <p:sldId id="367" r:id="rId95"/>
    <p:sldId id="368" r:id="rId96"/>
    <p:sldId id="369" r:id="rId97"/>
    <p:sldId id="370" r:id="rId98"/>
    <p:sldId id="371" r:id="rId99"/>
    <p:sldId id="372" r:id="rId100"/>
    <p:sldId id="373" r:id="rId101"/>
    <p:sldId id="374" r:id="rId102"/>
    <p:sldId id="375" r:id="rId103"/>
    <p:sldId id="376" r:id="rId104"/>
    <p:sldId id="377" r:id="rId105"/>
    <p:sldId id="378" r:id="rId106"/>
    <p:sldId id="379" r:id="rId107"/>
    <p:sldId id="380" r:id="rId108"/>
    <p:sldId id="381" r:id="rId109"/>
    <p:sldId id="383" r:id="rId110"/>
    <p:sldId id="385" r:id="rId111"/>
    <p:sldId id="384" r:id="rId112"/>
    <p:sldId id="386" r:id="rId113"/>
    <p:sldId id="387" r:id="rId114"/>
    <p:sldId id="388" r:id="rId115"/>
    <p:sldId id="389" r:id="rId116"/>
    <p:sldId id="390" r:id="rId117"/>
    <p:sldId id="391" r:id="rId118"/>
    <p:sldId id="393" r:id="rId119"/>
    <p:sldId id="394" r:id="rId120"/>
    <p:sldId id="392" r:id="rId121"/>
    <p:sldId id="395" r:id="rId122"/>
    <p:sldId id="396" r:id="rId123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9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notesMaster" Target="notesMasters/notesMaster1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E48A10-F09F-4231-B6B1-F85F46DE7434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747922-F47B-4F06-8B7A-A4CEB4A386D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4188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AFB00B-D3E1-46CB-899C-51098E481228}" type="slidenum">
              <a:rPr lang="nl-NL" smtClean="0"/>
              <a:pPr/>
              <a:t>107</a:t>
            </a:fld>
            <a:endParaRPr lang="nl-NL"/>
          </a:p>
        </p:txBody>
      </p:sp>
      <p:sp>
        <p:nvSpPr>
          <p:cNvPr id="252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2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3079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5F95F-726F-401B-812B-4242612D92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A09BFA-1C8B-4AB5-A23A-915ACFF42A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4EC62-9FBC-4FAD-8BBE-FDAD6EF1E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315A0-58FA-442D-8B51-B1B7713BA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D0A7A-E908-4309-9C7D-B126B464B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0281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6D942-53E3-4C73-BC1F-1D9161BCE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3BF36-5E51-4E2A-B7AE-765858248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D180CB-1A15-4328-9E8D-96AAEE1F8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B6644-7B83-45A8-B49A-A162EF075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EE4B6B-4682-4AFD-A248-C2EBFB4F9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5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5F3C-7E57-430A-928F-DB1DCAC50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285EC-9FF8-4B30-A059-EE4EEAD56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27262-2110-4755-8167-6548B559F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FC5D7-0F9C-44E2-B608-00C9437B0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D0571-98B5-479D-A64D-9FBA6645E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758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CAE24-D313-4291-916D-2F09419A2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B45F0-190E-41E3-A8EB-DA05E1FD76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0998BF-B8AF-4C5B-8252-E570B6646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686DA2-4786-4B10-85C9-DEAD9FCA7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F206D1-4E3C-4A35-BCC4-03D732A0A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E821C5-409E-4930-BED0-1316C7CB2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2850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F9AFF-024F-4CE3-ACD4-889C7AEDD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C35AA-5F93-4ABB-80B7-3C77244564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D44B2-FBBD-42D9-BE00-3743777D3C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B67147-B486-4152-A6A0-071B29FA9A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B69DAA-7207-4EEC-BB3A-05C2D0E886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9464EE-D771-49F5-A2F6-1410FA7ED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599CB3-CA24-4232-ACAF-401B2F678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CC8213-84E4-4EC5-968C-365052273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2207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A80F0-8F1F-458B-8BF3-BB5EDC09F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A82B3E-23DE-480F-9824-A33BB3C22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021515-49EB-4209-9C87-5C3776ACB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BBFFFF-85FF-4A8F-B1DE-F2BBCCDC0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44646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29983B-751E-42D2-875A-991B3B8A4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FBF745-3213-4584-AC66-3F58FF298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31BD96-41D7-46C6-A54D-7514B2BA3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4055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946E5-5B9C-4EB6-BDB8-878CEFB1F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12BAD-0010-4248-AE2F-DC96F09F9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B591E4-A1A2-40E7-9335-FBE4CB434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BD348-01B2-4661-9E48-05D2C8894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746E08-B0F7-4DE8-9EE5-5AE11645B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44E08A-A2F2-49CB-ACA6-17F677CEE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1056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869AF-430A-4194-AB66-485D680AE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5A1399-F754-4E91-BAD6-2A102E2A88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DA5997-6441-451F-B99F-FA30BAD0F6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8AB74C-E536-4C83-8262-48219935B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D5F0C3-DCB3-4451-B2E2-6C248683E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C2235-292F-4872-9C9B-85F4DC005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9397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277A-421C-4406-9520-2D4D4BBEA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D1D137-0AA2-46F9-8820-1F8737FC8A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ABC88-0660-475E-86C8-0FA9C240E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3C2E2-AA07-442C-8D17-F54240C81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03125-1411-4877-87A0-602BF5B10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3217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EC04EF-50E3-4E40-B50F-E8761BB68D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4D369-86B6-4FAB-A1A1-830366A8B0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9F135-A745-4EA8-B9BF-460F3570A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554BC-8DEF-428A-AD55-37D7D6473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C3600-5058-4749-A20F-3E82F6D41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37570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07A197-5D0D-4AAD-9984-3F7CFC876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55F36-4B3D-4307-9439-5C6DFD40A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5BB93-0ED8-488B-821B-124B45BDAB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076E5-97CB-4FBD-AB4B-F39458231853}" type="datetimeFigureOut">
              <a:rPr lang="nl-NL" smtClean="0"/>
              <a:t>27-3-2023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17D52-96F2-49D4-B29F-178EDDF609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48961-8A1C-4C56-9227-8B1281A79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88032-F68F-4FC6-87B8-EF7BBAB8933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74520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cursus molenaar\assen en wielen\titel.jpg">
            <a:extLst>
              <a:ext uri="{FF2B5EF4-FFF2-40B4-BE49-F238E27FC236}">
                <a16:creationId xmlns:a16="http://schemas.microsoft.com/office/drawing/2014/main" id="{5B2252EA-2C6A-4724-B3DD-CC1D7D03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00720"/>
            <a:ext cx="12192000" cy="8939161"/>
          </a:xfrm>
          <a:prstGeom prst="rect">
            <a:avLst/>
          </a:prstGeom>
          <a:noFill/>
          <a:effectLst>
            <a:outerShdw dist="63500" dir="7612194" algn="ctr" rotWithShape="0">
              <a:srgbClr val="808080"/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1E40459-8C78-4111-86CE-35C8E7D63081}"/>
              </a:ext>
            </a:extLst>
          </p:cNvPr>
          <p:cNvSpPr/>
          <p:nvPr/>
        </p:nvSpPr>
        <p:spPr>
          <a:xfrm>
            <a:off x="1464367" y="5761335"/>
            <a:ext cx="91616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Assen, </a:t>
            </a:r>
            <a:r>
              <a:rPr lang="en-US" sz="60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Wielen</a:t>
            </a:r>
            <a:r>
              <a:rPr lang="en-US" sz="60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en </a:t>
            </a:r>
            <a:r>
              <a:rPr lang="en-US" sz="60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9162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windmill, outdoor object&#10;&#10;Description automatically generated">
            <a:extLst>
              <a:ext uri="{FF2B5EF4-FFF2-40B4-BE49-F238E27FC236}">
                <a16:creationId xmlns:a16="http://schemas.microsoft.com/office/drawing/2014/main" id="{101800B0-8018-40C4-B972-7D24D41E6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007" y="-781656"/>
            <a:ext cx="12250014" cy="8173056"/>
          </a:xfrm>
          <a:prstGeom prst="rect">
            <a:avLst/>
          </a:prstGeom>
        </p:spPr>
      </p:pic>
      <p:pic>
        <p:nvPicPr>
          <p:cNvPr id="4" name="Picture 1030" descr="C:\Data\cursus molenaar\assen en wielen\windmill england.jpg">
            <a:extLst>
              <a:ext uri="{FF2B5EF4-FFF2-40B4-BE49-F238E27FC236}">
                <a16:creationId xmlns:a16="http://schemas.microsoft.com/office/drawing/2014/main" id="{67712998-A0C2-4948-8F85-E0264E91C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1850" y="-225884"/>
            <a:ext cx="8090960" cy="6068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CD0E2F8-1031-4820-8D01-F849AFD0E685}"/>
              </a:ext>
            </a:extLst>
          </p:cNvPr>
          <p:cNvSpPr/>
          <p:nvPr/>
        </p:nvSpPr>
        <p:spPr>
          <a:xfrm>
            <a:off x="3755072" y="5842337"/>
            <a:ext cx="536236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Assen en </a:t>
            </a:r>
            <a:r>
              <a:rPr lang="en-US" sz="60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490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cursus molenaar\assen en wielen\houten askop.jpg">
            <a:extLst>
              <a:ext uri="{FF2B5EF4-FFF2-40B4-BE49-F238E27FC236}">
                <a16:creationId xmlns:a16="http://schemas.microsoft.com/office/drawing/2014/main" id="{33A3783F-6129-4F41-95E3-A53E4DCFA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0649" y="698500"/>
            <a:ext cx="713198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67243F3-65F7-40F6-B145-0523851C396D}"/>
              </a:ext>
            </a:extLst>
          </p:cNvPr>
          <p:cNvSpPr/>
          <p:nvPr/>
        </p:nvSpPr>
        <p:spPr>
          <a:xfrm>
            <a:off x="3053078" y="5842337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56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cursus molenaar\assen en wielen\houten as met armwiel.jpg">
            <a:extLst>
              <a:ext uri="{FF2B5EF4-FFF2-40B4-BE49-F238E27FC236}">
                <a16:creationId xmlns:a16="http://schemas.microsoft.com/office/drawing/2014/main" id="{BC3C1AE4-26E2-4112-A377-1E6140AB5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3584" y="755650"/>
            <a:ext cx="7315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12CF0F58-C76C-4C1C-9921-342B769DF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2634" y="5265738"/>
            <a:ext cx="9185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nl-NL" sz="1800" b="1"/>
              <a:t>Walpen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D7023B7A-DF34-48F5-8E0F-E08D2126D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2384" y="3879850"/>
            <a:ext cx="7664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nl-NL" sz="1800" b="1"/>
              <a:t>Askop</a:t>
            </a:r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D499ECB1-5DB8-4B15-8466-554EBE6EB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4784" y="3117850"/>
            <a:ext cx="1468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nl-NL" sz="1800" b="1"/>
              <a:t>Knuppelstrop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AD00EAAB-B87B-493C-A2CD-4FA174BF00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7584" y="2660650"/>
            <a:ext cx="7221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nl-NL" sz="1800" b="1"/>
              <a:t>Kraag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8C64CE35-032A-4DA2-A3A4-1AF067F91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7384" y="3436938"/>
            <a:ext cx="5918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nl-NL" sz="1800" b="1"/>
              <a:t>Hals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73759E21-B752-44DC-9CBA-34B18434C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384" y="1746250"/>
            <a:ext cx="1162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nl-NL" sz="1800" b="1"/>
              <a:t>Aslichaam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63FF1AD7-6600-4588-AB17-C11D44CA3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3584" y="755650"/>
            <a:ext cx="552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nl-NL" sz="1800" b="1"/>
              <a:t>Pen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219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  <p:bldP spid="6" grpId="0" autoUpdateAnimBg="0"/>
      <p:bldP spid="7" grpId="0" autoUpdateAnimBg="0"/>
      <p:bldP spid="8" grpId="0" autoUpdateAnimBg="0"/>
      <p:bldP spid="9" grpId="0" autoUpdateAnimBg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cursus molenaar\assen en wielen\pothok.jpg">
            <a:extLst>
              <a:ext uri="{FF2B5EF4-FFF2-40B4-BE49-F238E27FC236}">
                <a16:creationId xmlns:a16="http://schemas.microsoft.com/office/drawing/2014/main" id="{89DFB3C2-BF50-4F0B-A186-623AD2D75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0746" y="279400"/>
            <a:ext cx="620272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500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cursus molenaar\assen en wielen\verlopen as.jpg">
            <a:extLst>
              <a:ext uri="{FF2B5EF4-FFF2-40B4-BE49-F238E27FC236}">
                <a16:creationId xmlns:a16="http://schemas.microsoft.com/office/drawing/2014/main" id="{3247EFEF-8BC0-4E74-B62B-4C9C0C888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9578" y="239710"/>
            <a:ext cx="6396784" cy="5876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016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Bakel-as.jpg">
            <a:extLst>
              <a:ext uri="{FF2B5EF4-FFF2-40B4-BE49-F238E27FC236}">
                <a16:creationId xmlns:a16="http://schemas.microsoft.com/office/drawing/2014/main" id="{C5AEC565-24C9-4142-9B2C-A4DB18B57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2399" y="330200"/>
            <a:ext cx="9035083" cy="600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422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cursus molenaar\assen en wielen\Vlierden - as.jpg">
            <a:extLst>
              <a:ext uri="{FF2B5EF4-FFF2-40B4-BE49-F238E27FC236}">
                <a16:creationId xmlns:a16="http://schemas.microsoft.com/office/drawing/2014/main" id="{E3280DBE-0E83-4CDF-9C49-5DF1731C2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4149" y="342900"/>
            <a:ext cx="8989465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582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cursus molenaar\assen en wielen\samengestelde as.jpg">
            <a:extLst>
              <a:ext uri="{FF2B5EF4-FFF2-40B4-BE49-F238E27FC236}">
                <a16:creationId xmlns:a16="http://schemas.microsoft.com/office/drawing/2014/main" id="{B0B395A6-0429-42E5-A373-2F674207C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8562" y="152000"/>
            <a:ext cx="6656072" cy="600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487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Schenen.jpg">
            <a:extLst>
              <a:ext uri="{FF2B5EF4-FFF2-40B4-BE49-F238E27FC236}">
                <a16:creationId xmlns:a16="http://schemas.microsoft.com/office/drawing/2014/main" id="{743F21BF-1DBA-4301-905E-D6251FABB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1000" y="146050"/>
            <a:ext cx="6451600" cy="613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86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schenen-as.jpg">
            <a:extLst>
              <a:ext uri="{FF2B5EF4-FFF2-40B4-BE49-F238E27FC236}">
                <a16:creationId xmlns:a16="http://schemas.microsoft.com/office/drawing/2014/main" id="{F74FBB13-671A-438A-8415-A979624C8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6049" y="196850"/>
            <a:ext cx="9216709" cy="612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435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pen met schenen.jpg">
            <a:extLst>
              <a:ext uri="{FF2B5EF4-FFF2-40B4-BE49-F238E27FC236}">
                <a16:creationId xmlns:a16="http://schemas.microsoft.com/office/drawing/2014/main" id="{E1078149-3BB9-4D07-8792-37BDE834A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8225" y="146734"/>
            <a:ext cx="5035550" cy="6207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225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Bakel-pen-kapot1.jpg">
            <a:extLst>
              <a:ext uri="{FF2B5EF4-FFF2-40B4-BE49-F238E27FC236}">
                <a16:creationId xmlns:a16="http://schemas.microsoft.com/office/drawing/2014/main" id="{AA6F29AE-7F2D-429F-8FA8-943D3E534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1399" y="253484"/>
            <a:ext cx="8043333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394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Bakel-tegel.jpg">
            <a:extLst>
              <a:ext uri="{FF2B5EF4-FFF2-40B4-BE49-F238E27FC236}">
                <a16:creationId xmlns:a16="http://schemas.microsoft.com/office/drawing/2014/main" id="{B1D5865E-45CC-42FD-B0D2-8E14D7F652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15538" t="9497" r="26823" b="18165"/>
          <a:stretch/>
        </p:blipFill>
        <p:spPr bwMode="auto">
          <a:xfrm>
            <a:off x="3144299" y="158750"/>
            <a:ext cx="6570837" cy="6184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2581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076" descr="C:\cursus molenaar\assen en wielen\Bakel-pen.jpg">
            <a:extLst>
              <a:ext uri="{FF2B5EF4-FFF2-40B4-BE49-F238E27FC236}">
                <a16:creationId xmlns:a16="http://schemas.microsoft.com/office/drawing/2014/main" id="{BE5EBBDB-293B-4AC2-A761-B6BF40D32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8100" y="152400"/>
            <a:ext cx="9309100" cy="6189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1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aspelkruis.jpg">
            <a:extLst>
              <a:ext uri="{FF2B5EF4-FFF2-40B4-BE49-F238E27FC236}">
                <a16:creationId xmlns:a16="http://schemas.microsoft.com/office/drawing/2014/main" id="{7355234E-DAAB-4535-8F41-14F2C7292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249" y="64184"/>
            <a:ext cx="9882935" cy="6260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5955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C9681652-9D0C-4E4F-9ED3-4B7CD7FF6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5950" y="171450"/>
            <a:ext cx="8204200" cy="613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152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haspel-explode.jpg">
            <a:extLst>
              <a:ext uri="{FF2B5EF4-FFF2-40B4-BE49-F238E27FC236}">
                <a16:creationId xmlns:a16="http://schemas.microsoft.com/office/drawing/2014/main" id="{BF14C004-AF2A-4996-9179-FDADEC0E3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7891" y="151884"/>
            <a:ext cx="6668429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989578" y="5778153"/>
            <a:ext cx="65250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4572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BF585FBB-D8F0-44BA-AB51-CCDD2E849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7409" y="0"/>
            <a:ext cx="1030284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7207227" y="6305203"/>
            <a:ext cx="379206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Rodenburgmolen</a:t>
            </a:r>
            <a:r>
              <a:rPr lang="en-US" sz="2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2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Marke</a:t>
            </a:r>
            <a:r>
              <a:rPr lang="en-US" sz="2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(Kortrijk)</a:t>
            </a:r>
            <a:endParaRPr lang="en-US" sz="2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247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koepeloven.jpg">
            <a:extLst>
              <a:ext uri="{FF2B5EF4-FFF2-40B4-BE49-F238E27FC236}">
                <a16:creationId xmlns:a16="http://schemas.microsoft.com/office/drawing/2014/main" id="{3A7D17F2-4D16-49EA-BFDE-E3A9701BA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0299" y="64184"/>
            <a:ext cx="9675303" cy="628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0309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Picture 3" descr="C:\cursus molenaar\assen en wielen\grijsgietijzer.jpg">
            <a:extLst>
              <a:ext uri="{FF2B5EF4-FFF2-40B4-BE49-F238E27FC236}">
                <a16:creationId xmlns:a16="http://schemas.microsoft.com/office/drawing/2014/main" id="{B8FCBAA3-7841-4F1C-A605-E558A3C38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0" y="381000"/>
            <a:ext cx="6477001" cy="280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1FFBB16-4831-40DA-8E33-118594680AFA}"/>
              </a:ext>
            </a:extLst>
          </p:cNvPr>
          <p:cNvSpPr/>
          <p:nvPr/>
        </p:nvSpPr>
        <p:spPr>
          <a:xfrm>
            <a:off x="2940050" y="3839161"/>
            <a:ext cx="8496300" cy="19389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2400" dirty="0">
                <a:solidFill>
                  <a:srgbClr val="FFFF00"/>
                </a:solidFill>
              </a:rPr>
              <a:t>GG30 -	Treksterkte 300 N/mm2</a:t>
            </a:r>
          </a:p>
          <a:p>
            <a:pPr>
              <a:defRPr/>
            </a:pPr>
            <a:r>
              <a:rPr lang="nl-NL" sz="2400" dirty="0">
                <a:solidFill>
                  <a:srgbClr val="FFFF00"/>
                </a:solidFill>
              </a:rPr>
              <a:t>	Buigvastheid 380 N/mm2</a:t>
            </a:r>
          </a:p>
          <a:p>
            <a:pPr>
              <a:defRPr/>
            </a:pPr>
            <a:r>
              <a:rPr lang="nl-NL" sz="2400" dirty="0">
                <a:solidFill>
                  <a:srgbClr val="FFFF00"/>
                </a:solidFill>
              </a:rPr>
              <a:t>	Hardheid 190 – 250 HB</a:t>
            </a:r>
          </a:p>
          <a:p>
            <a:pPr>
              <a:defRPr/>
            </a:pPr>
            <a:r>
              <a:rPr lang="nl-NL" sz="2400" dirty="0">
                <a:solidFill>
                  <a:srgbClr val="FFFF00"/>
                </a:solidFill>
              </a:rPr>
              <a:t>	Afschuifsterkte 345 N/mm2</a:t>
            </a:r>
          </a:p>
          <a:p>
            <a:pPr>
              <a:defRPr/>
            </a:pPr>
            <a:r>
              <a:rPr lang="nl-NL" sz="2400" dirty="0">
                <a:solidFill>
                  <a:srgbClr val="FFFF00"/>
                </a:solidFill>
              </a:rPr>
              <a:t>	Elasticiteitsmoduul 120.000 N/mm2 (staal 210.000 N/mm2)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FEBE00-1A20-4920-8D44-1196F1A914EA}"/>
              </a:ext>
            </a:extLst>
          </p:cNvPr>
          <p:cNvSpPr/>
          <p:nvPr/>
        </p:nvSpPr>
        <p:spPr>
          <a:xfrm>
            <a:off x="4269660" y="3149196"/>
            <a:ext cx="3475247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nl-NL" sz="2800" dirty="0">
                <a:solidFill>
                  <a:srgbClr val="FFFF00"/>
                </a:solidFill>
              </a:rPr>
              <a:t>Laminair Grijs Gietijzer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1092232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gietproces.jpg">
            <a:extLst>
              <a:ext uri="{FF2B5EF4-FFF2-40B4-BE49-F238E27FC236}">
                <a16:creationId xmlns:a16="http://schemas.microsoft.com/office/drawing/2014/main" id="{2ED0B53D-8B6E-4919-9723-2D88B151E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4979" y="76200"/>
            <a:ext cx="7902041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285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ata\molen\cursus molenaar\assen en wielen\gieten-as-1.jpg">
            <a:extLst>
              <a:ext uri="{FF2B5EF4-FFF2-40B4-BE49-F238E27FC236}">
                <a16:creationId xmlns:a16="http://schemas.microsoft.com/office/drawing/2014/main" id="{A333C96A-DFF0-42FD-8616-4F9AB9821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2150" y="171450"/>
            <a:ext cx="8238067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688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ata\molen\cursus molenaar\assen en wielen\gieten-as-2.jpg">
            <a:extLst>
              <a:ext uri="{FF2B5EF4-FFF2-40B4-BE49-F238E27FC236}">
                <a16:creationId xmlns:a16="http://schemas.microsoft.com/office/drawing/2014/main" id="{82F975F6-C97C-4C65-8552-5C5B9D8F4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8050" y="112896"/>
            <a:ext cx="8317050" cy="623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83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ata\molen\cursus molenaar\assen en wielen\gieten-as-3.jpg">
            <a:extLst>
              <a:ext uri="{FF2B5EF4-FFF2-40B4-BE49-F238E27FC236}">
                <a16:creationId xmlns:a16="http://schemas.microsoft.com/office/drawing/2014/main" id="{9E6A3FC3-4A64-4ABF-9014-1D51772E9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8500" y="64184"/>
            <a:ext cx="8362950" cy="627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684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ata\molen\cursus molenaar\assen en wielen\gieten-as-4.jpg">
            <a:extLst>
              <a:ext uri="{FF2B5EF4-FFF2-40B4-BE49-F238E27FC236}">
                <a16:creationId xmlns:a16="http://schemas.microsoft.com/office/drawing/2014/main" id="{88975C7C-171A-42E4-92C1-52354FEA4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2410" y="113952"/>
            <a:ext cx="8399396" cy="629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908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3" descr="Baarlo-as gieten.JPG">
            <a:extLst>
              <a:ext uri="{FF2B5EF4-FFF2-40B4-BE49-F238E27FC236}">
                <a16:creationId xmlns:a16="http://schemas.microsoft.com/office/drawing/2014/main" id="{CC40914C-B5FE-4C9D-BE9F-7B7A969CF9A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3640" y="64184"/>
            <a:ext cx="9492070" cy="631121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214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ata\molen\cursus molenaar\assen en wielen\gieten-as-5.jpg">
            <a:extLst>
              <a:ext uri="{FF2B5EF4-FFF2-40B4-BE49-F238E27FC236}">
                <a16:creationId xmlns:a16="http://schemas.microsoft.com/office/drawing/2014/main" id="{7E140A98-8452-4621-B70D-5D07F347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3899" y="133002"/>
            <a:ext cx="8357063" cy="6267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943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ata\molen\cursus molenaar\assen en wielen\gieten-as-6.jpg">
            <a:extLst>
              <a:ext uri="{FF2B5EF4-FFF2-40B4-BE49-F238E27FC236}">
                <a16:creationId xmlns:a16="http://schemas.microsoft.com/office/drawing/2014/main" id="{2850F45B-2BAD-41A8-968D-5B4F232CA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5650" y="146049"/>
            <a:ext cx="8337550" cy="625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153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EF902F1-70F6-446F-AB86-F9C4D65F672B}"/>
              </a:ext>
            </a:extLst>
          </p:cNvPr>
          <p:cNvSpPr/>
          <p:nvPr/>
        </p:nvSpPr>
        <p:spPr>
          <a:xfrm>
            <a:off x="3098800" y="515174"/>
            <a:ext cx="8210550" cy="526297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2800" b="1" u="sng" dirty="0">
                <a:solidFill>
                  <a:srgbClr val="FFFF00"/>
                </a:solidFill>
              </a:rPr>
              <a:t>Fabrikanten van gietijzeren bovenassen (o.a.):</a:t>
            </a:r>
          </a:p>
          <a:p>
            <a:pPr>
              <a:defRPr/>
            </a:pPr>
            <a:endParaRPr lang="nl-NL" sz="28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800" b="1" dirty="0" err="1">
                <a:solidFill>
                  <a:srgbClr val="FFFF00"/>
                </a:solidFill>
              </a:rPr>
              <a:t>Enthoven</a:t>
            </a:r>
            <a:endParaRPr lang="nl-NL" sz="28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Feyenoord</a:t>
            </a:r>
          </a:p>
          <a:p>
            <a:pPr>
              <a:defRPr/>
            </a:pPr>
            <a:r>
              <a:rPr lang="nl-NL" sz="2800" b="1" dirty="0" err="1">
                <a:solidFill>
                  <a:srgbClr val="FFFF00"/>
                </a:solidFill>
              </a:rPr>
              <a:t>Penn</a:t>
            </a:r>
            <a:r>
              <a:rPr lang="nl-NL" sz="2800" b="1" dirty="0">
                <a:solidFill>
                  <a:srgbClr val="FFFF00"/>
                </a:solidFill>
              </a:rPr>
              <a:t> &amp; Company</a:t>
            </a:r>
          </a:p>
          <a:p>
            <a:pPr>
              <a:defRPr/>
            </a:pPr>
            <a:r>
              <a:rPr lang="nl-NL" sz="2800" b="1" dirty="0" err="1">
                <a:solidFill>
                  <a:srgbClr val="FFFF00"/>
                </a:solidFill>
              </a:rPr>
              <a:t>Penn</a:t>
            </a:r>
            <a:r>
              <a:rPr lang="nl-NL" sz="2800" b="1" dirty="0">
                <a:solidFill>
                  <a:srgbClr val="FFFF00"/>
                </a:solidFill>
              </a:rPr>
              <a:t> &amp; </a:t>
            </a:r>
            <a:r>
              <a:rPr lang="nl-NL" sz="2800" b="1" dirty="0" err="1">
                <a:solidFill>
                  <a:srgbClr val="FFFF00"/>
                </a:solidFill>
              </a:rPr>
              <a:t>Bauduin</a:t>
            </a:r>
            <a:endParaRPr lang="nl-NL" sz="28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Prins van Oranje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Nolet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Waal &amp; Company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Hardinxveld Giesendam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Merkx</a:t>
            </a:r>
          </a:p>
          <a:p>
            <a:pPr>
              <a:defRPr/>
            </a:pPr>
            <a:r>
              <a:rPr lang="en-US" sz="2800" b="1" dirty="0" err="1">
                <a:solidFill>
                  <a:srgbClr val="FFFF00"/>
                </a:solidFill>
              </a:rPr>
              <a:t>Geraedts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Baarlo</a:t>
            </a:r>
            <a:r>
              <a:rPr lang="en-US" sz="2800" b="1" dirty="0">
                <a:solidFill>
                  <a:srgbClr val="FFFF00"/>
                </a:solidFill>
              </a:rPr>
              <a:t> (model </a:t>
            </a:r>
            <a:r>
              <a:rPr lang="en-US" sz="2800" b="1" dirty="0" err="1">
                <a:solidFill>
                  <a:srgbClr val="FFFF00"/>
                </a:solidFill>
              </a:rPr>
              <a:t>Vaags</a:t>
            </a:r>
            <a:r>
              <a:rPr lang="en-US" sz="2800" b="1" dirty="0">
                <a:solidFill>
                  <a:srgbClr val="FFFF00"/>
                </a:solidFill>
              </a:rPr>
              <a:t>)</a:t>
            </a:r>
            <a:endParaRPr lang="nl-NL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2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cursus molenaar\assen en wielen\Holten-as.jpg">
            <a:extLst>
              <a:ext uri="{FF2B5EF4-FFF2-40B4-BE49-F238E27FC236}">
                <a16:creationId xmlns:a16="http://schemas.microsoft.com/office/drawing/2014/main" id="{B8470C09-9154-449C-843D-6902F4255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49" y="64184"/>
            <a:ext cx="9425395" cy="6266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534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as oss.jpg">
            <a:extLst>
              <a:ext uri="{FF2B5EF4-FFF2-40B4-BE49-F238E27FC236}">
                <a16:creationId xmlns:a16="http://schemas.microsoft.com/office/drawing/2014/main" id="{76E7AF7D-3C27-48F0-B10B-307535C54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8900" y="146050"/>
            <a:ext cx="9296400" cy="625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44367" y="5778153"/>
            <a:ext cx="76154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Bovenassen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043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insteekkop.jpg">
            <a:extLst>
              <a:ext uri="{FF2B5EF4-FFF2-40B4-BE49-F238E27FC236}">
                <a16:creationId xmlns:a16="http://schemas.microsoft.com/office/drawing/2014/main" id="{62CD4FD0-29B3-4B69-8B10-FE3BE2545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7149" y="165100"/>
            <a:ext cx="10103257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595852" y="5778153"/>
            <a:ext cx="73125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Insteekkop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509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bakel-askop.jpg">
            <a:extLst>
              <a:ext uri="{FF2B5EF4-FFF2-40B4-BE49-F238E27FC236}">
                <a16:creationId xmlns:a16="http://schemas.microsoft.com/office/drawing/2014/main" id="{74F7EF17-6C68-4ADC-B28A-D6184730A79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8050" y="-3235504"/>
            <a:ext cx="8305800" cy="12741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595852" y="5778153"/>
            <a:ext cx="73125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Insteekkop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722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cursus molenaar\assen en wielen\askop2.JPG">
            <a:extLst>
              <a:ext uri="{FF2B5EF4-FFF2-40B4-BE49-F238E27FC236}">
                <a16:creationId xmlns:a16="http://schemas.microsoft.com/office/drawing/2014/main" id="{6CF5E6DB-9D4A-4865-A14B-531E16653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7249" y="183634"/>
            <a:ext cx="8136467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595852" y="5778153"/>
            <a:ext cx="73125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Insteekkop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335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voorkeuvelens.JPG">
            <a:extLst>
              <a:ext uri="{FF2B5EF4-FFF2-40B4-BE49-F238E27FC236}">
                <a16:creationId xmlns:a16="http://schemas.microsoft.com/office/drawing/2014/main" id="{B55A0E8B-E732-4E43-A4E4-EB7BA65DC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5650" y="80446"/>
            <a:ext cx="8274050" cy="620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595852" y="5778153"/>
            <a:ext cx="73125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Insteekkop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657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ata\molen\cursus molenaar\assen en wielen\askop met spin voor remkleppen.jpg">
            <a:extLst>
              <a:ext uri="{FF2B5EF4-FFF2-40B4-BE49-F238E27FC236}">
                <a16:creationId xmlns:a16="http://schemas.microsoft.com/office/drawing/2014/main" id="{0E361BB3-C44E-4A83-90B7-91453612B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6600" y="146050"/>
            <a:ext cx="83312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595852" y="5778153"/>
            <a:ext cx="73125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Insteekkop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4002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constructie-halslager.jpg">
            <a:extLst>
              <a:ext uri="{FF2B5EF4-FFF2-40B4-BE49-F238E27FC236}">
                <a16:creationId xmlns:a16="http://schemas.microsoft.com/office/drawing/2014/main" id="{9E5505AB-94C2-47AC-BF9A-C674C70E5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0749" y="234950"/>
            <a:ext cx="10848679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623876" y="5778153"/>
            <a:ext cx="72564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Halslagers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159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halslager.jpg">
            <a:extLst>
              <a:ext uri="{FF2B5EF4-FFF2-40B4-BE49-F238E27FC236}">
                <a16:creationId xmlns:a16="http://schemas.microsoft.com/office/drawing/2014/main" id="{3468560D-3C61-4A4C-805B-E153BA7ED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9200" y="171450"/>
            <a:ext cx="4152900" cy="600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623876" y="5778153"/>
            <a:ext cx="72564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Halslagers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623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lten-hals.jpg">
            <a:extLst>
              <a:ext uri="{FF2B5EF4-FFF2-40B4-BE49-F238E27FC236}">
                <a16:creationId xmlns:a16="http://schemas.microsoft.com/office/drawing/2014/main" id="{9DE83207-2FE6-4FA8-9335-48C2D1059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2550" y="133350"/>
            <a:ext cx="9302506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623876" y="5778153"/>
            <a:ext cx="72564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Halslagers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95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dekkerlager.jpg">
            <a:extLst>
              <a:ext uri="{FF2B5EF4-FFF2-40B4-BE49-F238E27FC236}">
                <a16:creationId xmlns:a16="http://schemas.microsoft.com/office/drawing/2014/main" id="{C74E21E2-C052-4A47-A231-581444E58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0853" y="234434"/>
            <a:ext cx="8242520" cy="605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623876" y="5778153"/>
            <a:ext cx="72564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Halslagers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351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pen.jpg">
            <a:extLst>
              <a:ext uri="{FF2B5EF4-FFF2-40B4-BE49-F238E27FC236}">
                <a16:creationId xmlns:a16="http://schemas.microsoft.com/office/drawing/2014/main" id="{CE171CDF-3A94-4107-9844-D3C44ED33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3200" y="64184"/>
            <a:ext cx="9261982" cy="628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705406" y="5778153"/>
            <a:ext cx="70934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Penlagers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827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cursus molenaar\assen en wielen\pensteen.jpg">
            <a:extLst>
              <a:ext uri="{FF2B5EF4-FFF2-40B4-BE49-F238E27FC236}">
                <a16:creationId xmlns:a16="http://schemas.microsoft.com/office/drawing/2014/main" id="{EA8B1F4B-102C-40FD-A7CB-87DA2B604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8732" y="120134"/>
            <a:ext cx="7426763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705406" y="5778153"/>
            <a:ext cx="70934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Penlagers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729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muts molen bakel1.jpg">
            <a:extLst>
              <a:ext uri="{FF2B5EF4-FFF2-40B4-BE49-F238E27FC236}">
                <a16:creationId xmlns:a16="http://schemas.microsoft.com/office/drawing/2014/main" id="{CF08F55C-4943-4327-BD76-6F20C5FE8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3899" y="169753"/>
            <a:ext cx="8315325" cy="6236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705406" y="5778153"/>
            <a:ext cx="70934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Penlagers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163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ata\molen\cursus molenaar\assen en wielen\16102010059.jpg">
            <a:extLst>
              <a:ext uri="{FF2B5EF4-FFF2-40B4-BE49-F238E27FC236}">
                <a16:creationId xmlns:a16="http://schemas.microsoft.com/office/drawing/2014/main" id="{3456A1AB-B76C-4323-AD51-F65AB4E70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64184"/>
            <a:ext cx="4730750" cy="6307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705406" y="5778153"/>
            <a:ext cx="70934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Penlagers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0485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data\cursus molenaar\assen en wielen\pen-geldermalsen-detail.jpg">
            <a:extLst>
              <a:ext uri="{FF2B5EF4-FFF2-40B4-BE49-F238E27FC236}">
                <a16:creationId xmlns:a16="http://schemas.microsoft.com/office/drawing/2014/main" id="{05D4D553-BEBC-48E0-BC36-363AFE546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306" y="64184"/>
            <a:ext cx="6209994" cy="6323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705406" y="5778153"/>
            <a:ext cx="70934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Constructie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Penlagers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1108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tappen-koningsspil.jpg">
            <a:extLst>
              <a:ext uri="{FF2B5EF4-FFF2-40B4-BE49-F238E27FC236}">
                <a16:creationId xmlns:a16="http://schemas.microsoft.com/office/drawing/2014/main" id="{4169193F-D637-4C64-84F8-C0320C064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9900" y="222250"/>
            <a:ext cx="4127500" cy="599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2816" y="5778153"/>
            <a:ext cx="51986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Lagering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8759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busdeur oss.jpg">
            <a:extLst>
              <a:ext uri="{FF2B5EF4-FFF2-40B4-BE49-F238E27FC236}">
                <a16:creationId xmlns:a16="http://schemas.microsoft.com/office/drawing/2014/main" id="{31A7A1A4-A6F9-4019-A705-444F58142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3649" y="171450"/>
            <a:ext cx="8918733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2816" y="5778153"/>
            <a:ext cx="51986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Lagering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855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poortstokken.jpg">
            <a:extLst>
              <a:ext uri="{FF2B5EF4-FFF2-40B4-BE49-F238E27FC236}">
                <a16:creationId xmlns:a16="http://schemas.microsoft.com/office/drawing/2014/main" id="{EFF56F40-42C8-4507-8FC9-84BF33229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7699" y="184150"/>
            <a:ext cx="9065419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2816" y="5778153"/>
            <a:ext cx="51986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Lagering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584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poortstokken oss.jpg">
            <a:extLst>
              <a:ext uri="{FF2B5EF4-FFF2-40B4-BE49-F238E27FC236}">
                <a16:creationId xmlns:a16="http://schemas.microsoft.com/office/drawing/2014/main" id="{8D09B60D-17A9-44F2-8D28-8FDB586A7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7649" y="139700"/>
            <a:ext cx="9337377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2816" y="5778153"/>
            <a:ext cx="51986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Lagering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583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taatspotjes.jpg">
            <a:extLst>
              <a:ext uri="{FF2B5EF4-FFF2-40B4-BE49-F238E27FC236}">
                <a16:creationId xmlns:a16="http://schemas.microsoft.com/office/drawing/2014/main" id="{C3009BD6-8A86-4DA0-A4DA-F5110E63A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7300" y="266700"/>
            <a:ext cx="9544484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2816" y="5778153"/>
            <a:ext cx="51986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Lagering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4917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Bakel-neut.jpg">
            <a:extLst>
              <a:ext uri="{FF2B5EF4-FFF2-40B4-BE49-F238E27FC236}">
                <a16:creationId xmlns:a16="http://schemas.microsoft.com/office/drawing/2014/main" id="{54251CFB-5654-40AA-812E-09C7ED5F8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8550" y="190500"/>
            <a:ext cx="9266830" cy="61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2816" y="5778153"/>
            <a:ext cx="51986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Lagering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979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lten-neut.jpg">
            <a:extLst>
              <a:ext uri="{FF2B5EF4-FFF2-40B4-BE49-F238E27FC236}">
                <a16:creationId xmlns:a16="http://schemas.microsoft.com/office/drawing/2014/main" id="{EA941287-962A-4E68-83D5-811A63C1A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26" y="152400"/>
            <a:ext cx="9264547" cy="61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2816" y="5778153"/>
            <a:ext cx="51986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Lagering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Spillen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850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30252" y="5778153"/>
            <a:ext cx="524374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Smeermiddelen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EA8893D-F251-4E62-B508-B2935C7F3BD5}"/>
              </a:ext>
            </a:extLst>
          </p:cNvPr>
          <p:cNvSpPr/>
          <p:nvPr/>
        </p:nvSpPr>
        <p:spPr>
          <a:xfrm>
            <a:off x="4470400" y="139700"/>
            <a:ext cx="5327650" cy="58169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2800" b="1" i="1" u="sng" dirty="0">
                <a:solidFill>
                  <a:srgbClr val="FFFF00"/>
                </a:solidFill>
              </a:rPr>
              <a:t>Hals- en Penlagers: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Varkensreuzel</a:t>
            </a:r>
          </a:p>
          <a:p>
            <a:pPr>
              <a:defRPr/>
            </a:pPr>
            <a:r>
              <a:rPr lang="nl-NL" sz="2800" b="1" dirty="0" err="1">
                <a:solidFill>
                  <a:srgbClr val="FFFF00"/>
                </a:solidFill>
              </a:rPr>
              <a:t>Talgvet</a:t>
            </a:r>
            <a:r>
              <a:rPr lang="nl-NL" sz="2800" b="1" dirty="0">
                <a:solidFill>
                  <a:srgbClr val="FFFF00"/>
                </a:solidFill>
              </a:rPr>
              <a:t> (schapenvet)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Shell </a:t>
            </a:r>
            <a:r>
              <a:rPr lang="nl-NL" sz="2800" b="1" dirty="0" err="1">
                <a:solidFill>
                  <a:srgbClr val="FFFF00"/>
                </a:solidFill>
              </a:rPr>
              <a:t>Alvania</a:t>
            </a:r>
            <a:endParaRPr lang="nl-NL" sz="2800" b="1" dirty="0">
              <a:solidFill>
                <a:srgbClr val="FFFF00"/>
              </a:solidFill>
            </a:endParaRPr>
          </a:p>
          <a:p>
            <a:pPr>
              <a:defRPr/>
            </a:pPr>
            <a:endParaRPr lang="nl-NL" sz="12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800" b="1" i="1" u="sng" dirty="0">
                <a:solidFill>
                  <a:srgbClr val="FFFF00"/>
                </a:solidFill>
              </a:rPr>
              <a:t>Taatslagers: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Raapolie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Wonderolie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Cardan-olie</a:t>
            </a:r>
          </a:p>
          <a:p>
            <a:pPr>
              <a:defRPr/>
            </a:pPr>
            <a:endParaRPr lang="nl-NL" sz="12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800" b="1" i="1" u="sng" dirty="0">
                <a:solidFill>
                  <a:srgbClr val="FFFF00"/>
                </a:solidFill>
              </a:rPr>
              <a:t>Kammen en staven</a:t>
            </a:r>
          </a:p>
          <a:p>
            <a:pPr>
              <a:defRPr/>
            </a:pPr>
            <a:r>
              <a:rPr lang="nl-NL" sz="2800" b="1" dirty="0">
                <a:solidFill>
                  <a:srgbClr val="FFFF00"/>
                </a:solidFill>
              </a:rPr>
              <a:t>Bijenwas</a:t>
            </a:r>
          </a:p>
          <a:p>
            <a:pPr>
              <a:defRPr/>
            </a:pPr>
            <a:endParaRPr lang="nl-NL" sz="12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800" b="1" i="1" u="sng" dirty="0" err="1">
                <a:solidFill>
                  <a:srgbClr val="FFFF00"/>
                </a:solidFill>
              </a:rPr>
              <a:t>Stauferpotten</a:t>
            </a:r>
            <a:endParaRPr lang="nl-NL" sz="2800" b="1" i="1" u="sng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800" b="1" dirty="0" err="1">
                <a:solidFill>
                  <a:srgbClr val="FFFF00"/>
                </a:solidFill>
              </a:rPr>
              <a:t>Lagervet</a:t>
            </a:r>
            <a:endParaRPr lang="nl-NL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7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058883" y="5778153"/>
            <a:ext cx="638649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Heetlopen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EA8893D-F251-4E62-B508-B2935C7F3BD5}"/>
              </a:ext>
            </a:extLst>
          </p:cNvPr>
          <p:cNvSpPr/>
          <p:nvPr/>
        </p:nvSpPr>
        <p:spPr>
          <a:xfrm>
            <a:off x="2298700" y="247650"/>
            <a:ext cx="9893300" cy="5078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Slecht smeren</a:t>
            </a: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Nieuwe </a:t>
            </a:r>
            <a:r>
              <a:rPr lang="nl-NL" sz="3600" b="1" dirty="0" err="1">
                <a:solidFill>
                  <a:srgbClr val="FFFF00"/>
                </a:solidFill>
              </a:rPr>
              <a:t>halssteen</a:t>
            </a:r>
            <a:endParaRPr lang="nl-NL" sz="36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Pit in </a:t>
            </a:r>
            <a:r>
              <a:rPr lang="nl-NL" sz="3600" b="1" dirty="0" err="1">
                <a:solidFill>
                  <a:srgbClr val="FFFF00"/>
                </a:solidFill>
              </a:rPr>
              <a:t>halssteen</a:t>
            </a:r>
            <a:endParaRPr lang="nl-NL" sz="36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Scheur in </a:t>
            </a:r>
            <a:r>
              <a:rPr lang="nl-NL" sz="3600" b="1" dirty="0" err="1">
                <a:solidFill>
                  <a:srgbClr val="FFFF00"/>
                </a:solidFill>
              </a:rPr>
              <a:t>halssteen</a:t>
            </a:r>
            <a:endParaRPr lang="nl-NL" sz="36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</a:t>
            </a:r>
            <a:r>
              <a:rPr lang="nl-NL" sz="3600" b="1" dirty="0" err="1">
                <a:solidFill>
                  <a:srgbClr val="FFFF00"/>
                </a:solidFill>
              </a:rPr>
              <a:t>Halssteen</a:t>
            </a:r>
            <a:r>
              <a:rPr lang="nl-NL" sz="3600" b="1" dirty="0">
                <a:solidFill>
                  <a:srgbClr val="FFFF00"/>
                </a:solidFill>
              </a:rPr>
              <a:t> te diep uitgesleten</a:t>
            </a: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Windpeluw rot</a:t>
            </a: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Koppen voeghouten rot</a:t>
            </a: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Rotte 8-kant (6-kant) stijl (Westen)</a:t>
            </a:r>
          </a:p>
          <a:p>
            <a:pPr>
              <a:defRPr/>
            </a:pPr>
            <a:r>
              <a:rPr lang="nl-NL" sz="3600" b="1" dirty="0">
                <a:solidFill>
                  <a:srgbClr val="FFFF00"/>
                </a:solidFill>
              </a:rPr>
              <a:t>- Te lichte of doorgebogen voeghouten (stutvang)</a:t>
            </a:r>
            <a:endParaRPr lang="nl-NL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76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450562" y="5778153"/>
            <a:ext cx="56031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Gezakte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Bovenas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EA8893D-F251-4E62-B508-B2935C7F3BD5}"/>
              </a:ext>
            </a:extLst>
          </p:cNvPr>
          <p:cNvSpPr/>
          <p:nvPr/>
        </p:nvSpPr>
        <p:spPr>
          <a:xfrm>
            <a:off x="3657600" y="165100"/>
            <a:ext cx="9893300" cy="55399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3200" i="1" dirty="0"/>
              <a:t>	</a:t>
            </a:r>
            <a:r>
              <a:rPr lang="nl-NL" sz="2000" b="1" i="1" u="sng" dirty="0">
                <a:solidFill>
                  <a:srgbClr val="FFFF00"/>
                </a:solidFill>
              </a:rPr>
              <a:t>Verschijnselen</a:t>
            </a:r>
          </a:p>
          <a:p>
            <a:pPr>
              <a:defRPr/>
            </a:pPr>
            <a:endParaRPr lang="nl-NL" sz="1100" b="1" dirty="0">
              <a:solidFill>
                <a:srgbClr val="FFFF00"/>
              </a:solidFill>
            </a:endParaRPr>
          </a:p>
          <a:p>
            <a:pPr>
              <a:buFontTx/>
              <a:buChar char="-"/>
              <a:defRPr/>
            </a:pPr>
            <a:r>
              <a:rPr lang="nl-NL" sz="2000" b="1" dirty="0">
                <a:solidFill>
                  <a:srgbClr val="FFFF00"/>
                </a:solidFill>
              </a:rPr>
              <a:t> De vulstukken rond de bovenas lopen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  aan op de ijzerbalk of lange spruit</a:t>
            </a:r>
          </a:p>
          <a:p>
            <a:pPr>
              <a:buFontTx/>
              <a:buChar char="-"/>
              <a:defRPr/>
            </a:pPr>
            <a:r>
              <a:rPr lang="nl-NL" sz="2000" b="1" dirty="0">
                <a:solidFill>
                  <a:srgbClr val="FFFF00"/>
                </a:solidFill>
              </a:rPr>
              <a:t> Problemen  bij het in elkaar grijpen van de 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  kammen van het bovenwiel met schijfloop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  of </a:t>
            </a:r>
            <a:r>
              <a:rPr lang="nl-NL" sz="2000" b="1" dirty="0" err="1">
                <a:solidFill>
                  <a:srgbClr val="FFFF00"/>
                </a:solidFill>
              </a:rPr>
              <a:t>bonkelaar</a:t>
            </a:r>
            <a:endParaRPr lang="nl-NL" sz="2000" b="1" dirty="0">
              <a:solidFill>
                <a:srgbClr val="FFFF00"/>
              </a:solidFill>
            </a:endParaRPr>
          </a:p>
          <a:p>
            <a:pPr>
              <a:defRPr/>
            </a:pPr>
            <a:endParaRPr lang="nl-NL" sz="2000" b="1" dirty="0">
              <a:solidFill>
                <a:srgbClr val="FFFF00"/>
              </a:solidFill>
            </a:endParaRPr>
          </a:p>
          <a:p>
            <a:pPr>
              <a:defRPr/>
            </a:pPr>
            <a:r>
              <a:rPr lang="nl-NL" sz="2000" b="1" i="1" dirty="0">
                <a:solidFill>
                  <a:srgbClr val="FFFF00"/>
                </a:solidFill>
              </a:rPr>
              <a:t>     	 </a:t>
            </a:r>
            <a:r>
              <a:rPr lang="nl-NL" sz="2000" b="1" i="1" u="sng" dirty="0">
                <a:solidFill>
                  <a:srgbClr val="FFFF00"/>
                </a:solidFill>
              </a:rPr>
              <a:t>Oorzaken</a:t>
            </a:r>
          </a:p>
          <a:p>
            <a:pPr>
              <a:defRPr/>
            </a:pPr>
            <a:endParaRPr lang="nl-NL" sz="1100" b="1" dirty="0">
              <a:solidFill>
                <a:srgbClr val="FFFF00"/>
              </a:solidFill>
            </a:endParaRPr>
          </a:p>
          <a:p>
            <a:pPr>
              <a:buFontTx/>
              <a:buChar char="-"/>
              <a:defRPr/>
            </a:pPr>
            <a:r>
              <a:rPr lang="nl-NL" sz="2000" b="1" dirty="0">
                <a:solidFill>
                  <a:srgbClr val="FFFF00"/>
                </a:solidFill>
              </a:rPr>
              <a:t> Zetting en krimp van het hout,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   met name in molens met een nieuwe kap</a:t>
            </a:r>
          </a:p>
          <a:p>
            <a:pPr>
              <a:buFontTx/>
              <a:buChar char="-"/>
              <a:defRPr/>
            </a:pPr>
            <a:r>
              <a:rPr lang="nl-NL" sz="2000" b="1" dirty="0">
                <a:solidFill>
                  <a:srgbClr val="FFFF00"/>
                </a:solidFill>
              </a:rPr>
              <a:t> Voeghouten buigen door, of erger: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   voeghout-koppen zijn rot</a:t>
            </a:r>
          </a:p>
          <a:p>
            <a:pPr>
              <a:buFontTx/>
              <a:buChar char="-"/>
              <a:defRPr/>
            </a:pPr>
            <a:r>
              <a:rPr lang="nl-NL" sz="2000" b="1" dirty="0">
                <a:solidFill>
                  <a:srgbClr val="FFFF00"/>
                </a:solidFill>
              </a:rPr>
              <a:t> De windpeluw is rot, waardoor de 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   </a:t>
            </a:r>
            <a:r>
              <a:rPr lang="nl-NL" sz="2000" b="1" dirty="0" err="1">
                <a:solidFill>
                  <a:srgbClr val="FFFF00"/>
                </a:solidFill>
              </a:rPr>
              <a:t>halssteen</a:t>
            </a:r>
            <a:r>
              <a:rPr lang="nl-NL" sz="2000" b="1" dirty="0">
                <a:solidFill>
                  <a:srgbClr val="FFFF00"/>
                </a:solidFill>
              </a:rPr>
              <a:t> is gezakt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- De stopping onder de </a:t>
            </a:r>
            <a:r>
              <a:rPr lang="nl-NL" sz="2000" b="1" dirty="0" err="1">
                <a:solidFill>
                  <a:srgbClr val="FFFF00"/>
                </a:solidFill>
              </a:rPr>
              <a:t>halssteen</a:t>
            </a:r>
            <a:r>
              <a:rPr lang="nl-NL" sz="2000" b="1" dirty="0">
                <a:solidFill>
                  <a:srgbClr val="FFFF00"/>
                </a:solidFill>
              </a:rPr>
              <a:t> is rot</a:t>
            </a:r>
          </a:p>
          <a:p>
            <a:pPr>
              <a:defRPr/>
            </a:pPr>
            <a:r>
              <a:rPr lang="nl-NL" sz="2000" b="1" dirty="0">
                <a:solidFill>
                  <a:srgbClr val="FFFF00"/>
                </a:solidFill>
              </a:rPr>
              <a:t>- </a:t>
            </a:r>
            <a:r>
              <a:rPr lang="nl-NL" sz="2000" b="1" dirty="0" err="1">
                <a:solidFill>
                  <a:srgbClr val="FFFF00"/>
                </a:solidFill>
              </a:rPr>
              <a:t>Halssteen</a:t>
            </a:r>
            <a:r>
              <a:rPr lang="nl-NL" sz="2000" b="1" dirty="0">
                <a:solidFill>
                  <a:srgbClr val="FFFF00"/>
                </a:solidFill>
              </a:rPr>
              <a:t> te diep uitgesleten</a:t>
            </a:r>
          </a:p>
        </p:txBody>
      </p:sp>
    </p:spTree>
    <p:extLst>
      <p:ext uri="{BB962C8B-B14F-4D97-AF65-F5344CB8AC3E}">
        <p14:creationId xmlns:p14="http://schemas.microsoft.com/office/powerpoint/2010/main" val="269344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cursus molenaar\assen en wielen\titel.jpg">
            <a:extLst>
              <a:ext uri="{FF2B5EF4-FFF2-40B4-BE49-F238E27FC236}">
                <a16:creationId xmlns:a16="http://schemas.microsoft.com/office/drawing/2014/main" id="{6551E65A-B819-4F3B-A251-1B5E2928E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56788"/>
            <a:ext cx="12192000" cy="893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5027264" y="5778153"/>
            <a:ext cx="244971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1718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uten as met armwiel.jpg">
            <a:extLst>
              <a:ext uri="{FF2B5EF4-FFF2-40B4-BE49-F238E27FC236}">
                <a16:creationId xmlns:a16="http://schemas.microsoft.com/office/drawing/2014/main" id="{890FEBF2-D792-4B45-9FC4-13CDAE5D1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8949" y="165100"/>
            <a:ext cx="8314267" cy="623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43DD0C98-F184-45D9-A51E-665FD4369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3488" y="1138238"/>
            <a:ext cx="9669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nl-NL" dirty="0" err="1"/>
              <a:t>Armwiel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0325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Data\cursus molenaar\assen en wielen\Armwiel-US1.JPG">
            <a:extLst>
              <a:ext uri="{FF2B5EF4-FFF2-40B4-BE49-F238E27FC236}">
                <a16:creationId xmlns:a16="http://schemas.microsoft.com/office/drawing/2014/main" id="{C99CCBEC-C18D-435C-B783-52E219BAB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0120" y="152400"/>
            <a:ext cx="9144000" cy="607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770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ata\cursus molenaar\assen en wielen\Armwiel-US2.JPG">
            <a:extLst>
              <a:ext uri="{FF2B5EF4-FFF2-40B4-BE49-F238E27FC236}">
                <a16:creationId xmlns:a16="http://schemas.microsoft.com/office/drawing/2014/main" id="{A9447203-6224-4C62-AF3A-042450B0C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9700" y="64184"/>
            <a:ext cx="9372600" cy="623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92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ata\cursus molenaar\assen en wielen\molen amerika.JPG">
            <a:extLst>
              <a:ext uri="{FF2B5EF4-FFF2-40B4-BE49-F238E27FC236}">
                <a16:creationId xmlns:a16="http://schemas.microsoft.com/office/drawing/2014/main" id="{E278BC47-0E60-4DC5-88D9-01F59275C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-1352550"/>
            <a:ext cx="6637338" cy="998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45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bovenwiel.jpg">
            <a:extLst>
              <a:ext uri="{FF2B5EF4-FFF2-40B4-BE49-F238E27FC236}">
                <a16:creationId xmlns:a16="http://schemas.microsoft.com/office/drawing/2014/main" id="{32D11576-B4DB-426F-9491-A2FB57B14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7900" y="191688"/>
            <a:ext cx="5226788" cy="6031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2256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Bakel-bovenwiel.jpg">
            <a:extLst>
              <a:ext uri="{FF2B5EF4-FFF2-40B4-BE49-F238E27FC236}">
                <a16:creationId xmlns:a16="http://schemas.microsoft.com/office/drawing/2014/main" id="{2C863ADE-344D-43AF-B845-5BF8C6ADA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0" y="209549"/>
            <a:ext cx="4089400" cy="6152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529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lten-bovenwiel.jpg">
            <a:extLst>
              <a:ext uri="{FF2B5EF4-FFF2-40B4-BE49-F238E27FC236}">
                <a16:creationId xmlns:a16="http://schemas.microsoft.com/office/drawing/2014/main" id="{06700B65-DB80-48FD-8CC8-29A03E7C6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0050" y="127684"/>
            <a:ext cx="9326896" cy="6203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031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cursus molenaar\assen en wielen\Bakel-kammen2.jpg">
            <a:extLst>
              <a:ext uri="{FF2B5EF4-FFF2-40B4-BE49-F238E27FC236}">
                <a16:creationId xmlns:a16="http://schemas.microsoft.com/office/drawing/2014/main" id="{8DCF27CB-12A7-49AD-B5A6-D91F98BBC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1899" y="127000"/>
            <a:ext cx="9314077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83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bevestiging kam.jpg">
            <a:extLst>
              <a:ext uri="{FF2B5EF4-FFF2-40B4-BE49-F238E27FC236}">
                <a16:creationId xmlns:a16="http://schemas.microsoft.com/office/drawing/2014/main" id="{A48B4B6B-DCB1-4694-9AF4-0DF46D02C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6600" y="177800"/>
            <a:ext cx="8650126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92344" y="5778153"/>
            <a:ext cx="35195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Bovenwiel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038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bonkelaar.jpg">
            <a:extLst>
              <a:ext uri="{FF2B5EF4-FFF2-40B4-BE49-F238E27FC236}">
                <a16:creationId xmlns:a16="http://schemas.microsoft.com/office/drawing/2014/main" id="{7F82B954-D3B2-4A49-91FF-E7FDC4FFD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2100" y="177799"/>
            <a:ext cx="8616950" cy="6174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51272" y="5778153"/>
            <a:ext cx="34017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Bonkelaar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352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Vlierden - as.jpg">
            <a:extLst>
              <a:ext uri="{FF2B5EF4-FFF2-40B4-BE49-F238E27FC236}">
                <a16:creationId xmlns:a16="http://schemas.microsoft.com/office/drawing/2014/main" id="{A857254F-122B-4E0A-B769-48B7C6418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7949" y="64184"/>
            <a:ext cx="9431465" cy="6342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51272" y="5778153"/>
            <a:ext cx="34017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Bonkelaar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2378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kroonwiel-dammen.jpg">
            <a:extLst>
              <a:ext uri="{FF2B5EF4-FFF2-40B4-BE49-F238E27FC236}">
                <a16:creationId xmlns:a16="http://schemas.microsoft.com/office/drawing/2014/main" id="{02CFEFDF-2B47-4A63-A490-16D12A332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3300" y="254000"/>
            <a:ext cx="10535968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51272" y="5778153"/>
            <a:ext cx="34017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Bonkelaar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547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schijfloop.jpg">
            <a:extLst>
              <a:ext uri="{FF2B5EF4-FFF2-40B4-BE49-F238E27FC236}">
                <a16:creationId xmlns:a16="http://schemas.microsoft.com/office/drawing/2014/main" id="{6F36A0FA-BB46-44AF-8F91-5ABEB0BCE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2450" y="139184"/>
            <a:ext cx="6220901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94987" y="5778153"/>
            <a:ext cx="53142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Schijfloop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/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Wieg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079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Holten-as.jpg">
            <a:extLst>
              <a:ext uri="{FF2B5EF4-FFF2-40B4-BE49-F238E27FC236}">
                <a16:creationId xmlns:a16="http://schemas.microsoft.com/office/drawing/2014/main" id="{53B8488E-63EE-4403-9096-06AE35527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1387" y="215900"/>
            <a:ext cx="91492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94987" y="5778153"/>
            <a:ext cx="53142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Schijfloop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/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Wieg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3173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spoorwiel.jpg">
            <a:extLst>
              <a:ext uri="{FF2B5EF4-FFF2-40B4-BE49-F238E27FC236}">
                <a16:creationId xmlns:a16="http://schemas.microsoft.com/office/drawing/2014/main" id="{39385E8C-F28F-479B-B394-1C2684C3D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4600" y="133350"/>
            <a:ext cx="9573100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33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spoorwiel-det1.jpg">
            <a:extLst>
              <a:ext uri="{FF2B5EF4-FFF2-40B4-BE49-F238E27FC236}">
                <a16:creationId xmlns:a16="http://schemas.microsoft.com/office/drawing/2014/main" id="{078950D6-EA14-46E0-B31D-8C22B0927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8929" y="177968"/>
            <a:ext cx="8406393" cy="6108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882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spoorwiel-det2.jpg">
            <a:extLst>
              <a:ext uri="{FF2B5EF4-FFF2-40B4-BE49-F238E27FC236}">
                <a16:creationId xmlns:a16="http://schemas.microsoft.com/office/drawing/2014/main" id="{A84ED7BC-86B1-4186-A4A9-8B93BB53A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500" y="273050"/>
            <a:ext cx="8389856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301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spoorwiel-foto.jpg">
            <a:extLst>
              <a:ext uri="{FF2B5EF4-FFF2-40B4-BE49-F238E27FC236}">
                <a16:creationId xmlns:a16="http://schemas.microsoft.com/office/drawing/2014/main" id="{94B543B4-3BD1-4308-A9A0-694FD1E93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84150"/>
            <a:ext cx="8358328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745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spoorwiel oss.jpg">
            <a:extLst>
              <a:ext uri="{FF2B5EF4-FFF2-40B4-BE49-F238E27FC236}">
                <a16:creationId xmlns:a16="http://schemas.microsoft.com/office/drawing/2014/main" id="{A2ECD245-08AA-4A2E-89A1-8EFEBE410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9900" y="165099"/>
            <a:ext cx="6000750" cy="9775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331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lten-spoorwiel.jpg">
            <a:extLst>
              <a:ext uri="{FF2B5EF4-FFF2-40B4-BE49-F238E27FC236}">
                <a16:creationId xmlns:a16="http://schemas.microsoft.com/office/drawing/2014/main" id="{93AB89B7-A419-49D4-9217-688FE7BAE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5425" y="229840"/>
            <a:ext cx="9201150" cy="6118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893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lten-spoorwiel2.jpg">
            <a:extLst>
              <a:ext uri="{FF2B5EF4-FFF2-40B4-BE49-F238E27FC236}">
                <a16:creationId xmlns:a16="http://schemas.microsoft.com/office/drawing/2014/main" id="{804EB5D5-6271-4A5D-A381-FC1E454EC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5550" y="198090"/>
            <a:ext cx="9232420" cy="6139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14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lten-spoorwiel3.jpg">
            <a:extLst>
              <a:ext uri="{FF2B5EF4-FFF2-40B4-BE49-F238E27FC236}">
                <a16:creationId xmlns:a16="http://schemas.microsoft.com/office/drawing/2014/main" id="{D311C9E0-7DFB-48B2-A66B-AD6E1AF6F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549" y="140384"/>
            <a:ext cx="9396743" cy="6247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496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egypte1.jpg">
            <a:extLst>
              <a:ext uri="{FF2B5EF4-FFF2-40B4-BE49-F238E27FC236}">
                <a16:creationId xmlns:a16="http://schemas.microsoft.com/office/drawing/2014/main" id="{8326C087-F3E7-4038-B8FA-4ABAABAA0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100" y="186978"/>
            <a:ext cx="9137650" cy="61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860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egypte2.jpg">
            <a:extLst>
              <a:ext uri="{FF2B5EF4-FFF2-40B4-BE49-F238E27FC236}">
                <a16:creationId xmlns:a16="http://schemas.microsoft.com/office/drawing/2014/main" id="{A2B23BF4-BF91-46FF-BB3F-00979A830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8450" y="203200"/>
            <a:ext cx="8877300" cy="6104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8134" y="5778153"/>
            <a:ext cx="34079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Spoorwiel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835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rondsel.jpg">
            <a:extLst>
              <a:ext uri="{FF2B5EF4-FFF2-40B4-BE49-F238E27FC236}">
                <a16:creationId xmlns:a16="http://schemas.microsoft.com/office/drawing/2014/main" id="{6E045269-E1A4-4A79-90D1-C593687FD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768" y="114300"/>
            <a:ext cx="7779946" cy="624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366548" y="5778153"/>
            <a:ext cx="77711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Rondsel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&amp;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Lantaarnwiel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936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Bakel-rondsel.jpg">
            <a:extLst>
              <a:ext uri="{FF2B5EF4-FFF2-40B4-BE49-F238E27FC236}">
                <a16:creationId xmlns:a16="http://schemas.microsoft.com/office/drawing/2014/main" id="{4CDD51AB-B632-4607-8301-0E857070C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549" y="374650"/>
            <a:ext cx="9043087" cy="601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366548" y="5778153"/>
            <a:ext cx="77711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Rondsel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&amp;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Lantaarnwiel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663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kruiwerk-zeddam-tek.jpg">
            <a:extLst>
              <a:ext uri="{FF2B5EF4-FFF2-40B4-BE49-F238E27FC236}">
                <a16:creationId xmlns:a16="http://schemas.microsoft.com/office/drawing/2014/main" id="{32C207B2-808C-47B0-BEB6-05985A57E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0100" y="158402"/>
            <a:ext cx="6013907" cy="6204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366548" y="5778153"/>
            <a:ext cx="77711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Rondsel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&amp;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Lantaarnwiel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795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zeddam.jpg">
            <a:extLst>
              <a:ext uri="{FF2B5EF4-FFF2-40B4-BE49-F238E27FC236}">
                <a16:creationId xmlns:a16="http://schemas.microsoft.com/office/drawing/2014/main" id="{16ED1294-C0EA-4619-9341-265A3A445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9850" y="64184"/>
            <a:ext cx="4140200" cy="622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366548" y="5778153"/>
            <a:ext cx="77711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Rondsel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&amp;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Lantaarnwiel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127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cursus molenaar\assen en wielen\kruiwerk-zeddam.jpg">
            <a:extLst>
              <a:ext uri="{FF2B5EF4-FFF2-40B4-BE49-F238E27FC236}">
                <a16:creationId xmlns:a16="http://schemas.microsoft.com/office/drawing/2014/main" id="{DE3E6EC1-EB9F-4BB6-B8F3-8660E380E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2400" y="196850"/>
            <a:ext cx="904286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366548" y="5778153"/>
            <a:ext cx="77711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Rondsel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&amp;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Lantaarnwiel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846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sterrewiel.jpg">
            <a:extLst>
              <a:ext uri="{FF2B5EF4-FFF2-40B4-BE49-F238E27FC236}">
                <a16:creationId xmlns:a16="http://schemas.microsoft.com/office/drawing/2014/main" id="{17E0F413-9BD3-4877-9F1E-7E3ED096B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0150" y="196850"/>
            <a:ext cx="4711700" cy="6219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17950" y="5778153"/>
            <a:ext cx="38683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Sterrenwiel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180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Bakel-varkenswiel.jpg">
            <a:extLst>
              <a:ext uri="{FF2B5EF4-FFF2-40B4-BE49-F238E27FC236}">
                <a16:creationId xmlns:a16="http://schemas.microsoft.com/office/drawing/2014/main" id="{5B3D19DE-F465-4F97-9F0E-506D8D69D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099" y="247650"/>
            <a:ext cx="9187659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17950" y="5778153"/>
            <a:ext cx="38683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Sterrenwiel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68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Holten-aandrijving-oliemolen.jpg">
            <a:extLst>
              <a:ext uri="{FF2B5EF4-FFF2-40B4-BE49-F238E27FC236}">
                <a16:creationId xmlns:a16="http://schemas.microsoft.com/office/drawing/2014/main" id="{5AD6E372-70CC-406C-A86A-DB8E0B8CB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499" y="172690"/>
            <a:ext cx="9280167" cy="617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17950" y="5778153"/>
            <a:ext cx="38683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Sterrenwiel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362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spoorwiel-sterrewiel.jpg">
            <a:extLst>
              <a:ext uri="{FF2B5EF4-FFF2-40B4-BE49-F238E27FC236}">
                <a16:creationId xmlns:a16="http://schemas.microsoft.com/office/drawing/2014/main" id="{A29D1441-860B-4607-9B72-C403A0365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9100" y="64184"/>
            <a:ext cx="4248150" cy="63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17950" y="5778153"/>
            <a:ext cx="38683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Sterrenwiel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033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dollenwiel.jpg">
            <a:extLst>
              <a:ext uri="{FF2B5EF4-FFF2-40B4-BE49-F238E27FC236}">
                <a16:creationId xmlns:a16="http://schemas.microsoft.com/office/drawing/2014/main" id="{B2BFC965-4170-4A8D-A1BD-726B920A3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5005" y="171450"/>
            <a:ext cx="6884121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3212" y="5778153"/>
            <a:ext cx="359784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Dollenwiel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090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Holten-steenwiel.jpg">
            <a:extLst>
              <a:ext uri="{FF2B5EF4-FFF2-40B4-BE49-F238E27FC236}">
                <a16:creationId xmlns:a16="http://schemas.microsoft.com/office/drawing/2014/main" id="{AAB2178A-AEA7-4AB9-8FD5-91D60E71C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65100"/>
            <a:ext cx="9272922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3212" y="5778153"/>
            <a:ext cx="359784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Dollenwiel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563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Holten-wentelas.jpg">
            <a:extLst>
              <a:ext uri="{FF2B5EF4-FFF2-40B4-BE49-F238E27FC236}">
                <a16:creationId xmlns:a16="http://schemas.microsoft.com/office/drawing/2014/main" id="{292212CE-84B0-4F68-97C8-13E484140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1099" y="204440"/>
            <a:ext cx="9251519" cy="615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3212" y="5778153"/>
            <a:ext cx="359784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Dollenwiel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960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gietijzeren wiel.jpg">
            <a:extLst>
              <a:ext uri="{FF2B5EF4-FFF2-40B4-BE49-F238E27FC236}">
                <a16:creationId xmlns:a16="http://schemas.microsoft.com/office/drawing/2014/main" id="{2C866FAE-380E-445A-8625-8D31D3344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2713" y="140940"/>
            <a:ext cx="8866574" cy="619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209156" y="5778153"/>
            <a:ext cx="608596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466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Holten-aandrijvingmaalstoel.jpg">
            <a:extLst>
              <a:ext uri="{FF2B5EF4-FFF2-40B4-BE49-F238E27FC236}">
                <a16:creationId xmlns:a16="http://schemas.microsoft.com/office/drawing/2014/main" id="{B7F59D2C-8D93-4370-9F69-6C7321B8D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0050" y="255240"/>
            <a:ext cx="9194438" cy="6113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209156" y="5778153"/>
            <a:ext cx="608596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Gietijzeren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188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waterwiel.jpg">
            <a:extLst>
              <a:ext uri="{FF2B5EF4-FFF2-40B4-BE49-F238E27FC236}">
                <a16:creationId xmlns:a16="http://schemas.microsoft.com/office/drawing/2014/main" id="{9D753B66-05E4-43CA-9C9A-195138576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2999" y="164584"/>
            <a:ext cx="4938213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367552" y="5778153"/>
            <a:ext cx="776917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Waterwiel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Poldermolen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394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vijzelwiel.jpg">
            <a:extLst>
              <a:ext uri="{FF2B5EF4-FFF2-40B4-BE49-F238E27FC236}">
                <a16:creationId xmlns:a16="http://schemas.microsoft.com/office/drawing/2014/main" id="{703E1F4C-06E9-4E2C-BAFB-63AF9EE7B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3086" y="165100"/>
            <a:ext cx="6285828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68771" y="5778153"/>
            <a:ext cx="756675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Conische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Overbrenging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294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F94F709-19EC-4DD9-BF68-F141E3FE94D2}"/>
              </a:ext>
            </a:extLst>
          </p:cNvPr>
          <p:cNvGrpSpPr/>
          <p:nvPr/>
        </p:nvGrpSpPr>
        <p:grpSpPr>
          <a:xfrm>
            <a:off x="2006599" y="152400"/>
            <a:ext cx="8322733" cy="6242050"/>
            <a:chOff x="2006599" y="152400"/>
            <a:chExt cx="8322733" cy="6242050"/>
          </a:xfrm>
        </p:grpSpPr>
        <p:pic>
          <p:nvPicPr>
            <p:cNvPr id="5" name="Picture 3" descr="C:\cursus molenaar\assen en wielen\boven wiel plus schijfloop waardenburg.jpg">
              <a:extLst>
                <a:ext uri="{FF2B5EF4-FFF2-40B4-BE49-F238E27FC236}">
                  <a16:creationId xmlns:a16="http://schemas.microsoft.com/office/drawing/2014/main" id="{18BDF27F-C1C9-4E5D-BFD3-FEB62DD47F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06599" y="152400"/>
              <a:ext cx="8322733" cy="6242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4">
              <a:extLst>
                <a:ext uri="{FF2B5EF4-FFF2-40B4-BE49-F238E27FC236}">
                  <a16:creationId xmlns:a16="http://schemas.microsoft.com/office/drawing/2014/main" id="{188AF41C-8C46-47C8-B539-732449629C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8419" y="165100"/>
              <a:ext cx="21609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nl-NL" sz="1400" dirty="0">
                  <a:solidFill>
                    <a:srgbClr val="FFFF00"/>
                  </a:solidFill>
                </a:rPr>
                <a:t>Poldermolen Waardenburg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68771" y="5778153"/>
            <a:ext cx="756675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Conische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Overbrenging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817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A5EE8CB-22DD-428E-BEDB-C6AD76E4C5A0}"/>
              </a:ext>
            </a:extLst>
          </p:cNvPr>
          <p:cNvGrpSpPr/>
          <p:nvPr/>
        </p:nvGrpSpPr>
        <p:grpSpPr>
          <a:xfrm>
            <a:off x="2156478" y="152400"/>
            <a:ext cx="8305800" cy="6229350"/>
            <a:chOff x="2156478" y="152400"/>
            <a:chExt cx="8305800" cy="6229350"/>
          </a:xfrm>
        </p:grpSpPr>
        <p:pic>
          <p:nvPicPr>
            <p:cNvPr id="5" name="Picture 4" descr="C:\cursus molenaar\assen en wielen\bovenwiel wadenoijen.jpg">
              <a:extLst>
                <a:ext uri="{FF2B5EF4-FFF2-40B4-BE49-F238E27FC236}">
                  <a16:creationId xmlns:a16="http://schemas.microsoft.com/office/drawing/2014/main" id="{6FA18AAB-39C9-409F-97DE-643CB8E1E6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56478" y="152400"/>
              <a:ext cx="8305800" cy="6229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4">
              <a:extLst>
                <a:ext uri="{FF2B5EF4-FFF2-40B4-BE49-F238E27FC236}">
                  <a16:creationId xmlns:a16="http://schemas.microsoft.com/office/drawing/2014/main" id="{4E0837A3-1970-4CD1-94B3-95E5111283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8419" y="165100"/>
              <a:ext cx="204395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nl-NL" sz="1400" dirty="0">
                  <a:solidFill>
                    <a:srgbClr val="FFFF00"/>
                  </a:solidFill>
                </a:rPr>
                <a:t>Poldermolen Wadenoijen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68771" y="5778153"/>
            <a:ext cx="756675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Conische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Overbrenging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452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977970" y="5778153"/>
            <a:ext cx="105483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Houtsoorten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Kammen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en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Staven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F8420AED-5DFE-4334-8955-E78AA2F45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6450" y="788988"/>
            <a:ext cx="8575809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nl-NL" sz="4000" b="1" i="1" u="sng" dirty="0">
                <a:solidFill>
                  <a:srgbClr val="FFFF00"/>
                </a:solidFill>
              </a:rPr>
              <a:t>Kammen</a:t>
            </a:r>
            <a:r>
              <a:rPr lang="nl-NL" sz="4000" b="1" dirty="0">
                <a:solidFill>
                  <a:srgbClr val="FFFF00"/>
                </a:solidFill>
              </a:rPr>
              <a:t>			</a:t>
            </a:r>
            <a:r>
              <a:rPr lang="nl-NL" sz="4000" b="1" i="1" u="sng" dirty="0">
                <a:solidFill>
                  <a:srgbClr val="FFFF00"/>
                </a:solidFill>
              </a:rPr>
              <a:t>Staven</a:t>
            </a:r>
          </a:p>
          <a:p>
            <a:pPr algn="l">
              <a:defRPr/>
            </a:pPr>
            <a:endParaRPr lang="nl-NL" sz="1100" b="1" i="1" u="sng" dirty="0">
              <a:solidFill>
                <a:srgbClr val="FFFF00"/>
              </a:solidFill>
            </a:endParaRPr>
          </a:p>
          <a:p>
            <a:pPr algn="l">
              <a:defRPr/>
            </a:pPr>
            <a:r>
              <a:rPr lang="nl-NL" sz="4000" b="1" dirty="0">
                <a:solidFill>
                  <a:srgbClr val="FFFF00"/>
                </a:solidFill>
              </a:rPr>
              <a:t>Azijnhout			Palmhout (Buxus)</a:t>
            </a:r>
          </a:p>
          <a:p>
            <a:pPr algn="l">
              <a:defRPr/>
            </a:pPr>
            <a:r>
              <a:rPr lang="nl-NL" sz="4000" b="1" dirty="0" err="1">
                <a:solidFill>
                  <a:srgbClr val="FFFF00"/>
                </a:solidFill>
              </a:rPr>
              <a:t>Bulletrie</a:t>
            </a:r>
            <a:r>
              <a:rPr lang="nl-NL" sz="4000" b="1" dirty="0">
                <a:solidFill>
                  <a:srgbClr val="FFFF00"/>
                </a:solidFill>
              </a:rPr>
              <a:t>/</a:t>
            </a:r>
            <a:r>
              <a:rPr lang="nl-NL" sz="4000" b="1" dirty="0" err="1">
                <a:solidFill>
                  <a:srgbClr val="FFFF00"/>
                </a:solidFill>
              </a:rPr>
              <a:t>Bolletrie</a:t>
            </a:r>
            <a:r>
              <a:rPr lang="nl-NL" sz="4000" b="1" dirty="0">
                <a:solidFill>
                  <a:srgbClr val="FFFF00"/>
                </a:solidFill>
              </a:rPr>
              <a:t>	Groenhart</a:t>
            </a:r>
          </a:p>
          <a:p>
            <a:pPr algn="l">
              <a:defRPr/>
            </a:pPr>
            <a:r>
              <a:rPr lang="nl-NL" sz="4000" b="1" dirty="0">
                <a:solidFill>
                  <a:srgbClr val="FFFF00"/>
                </a:solidFill>
              </a:rPr>
              <a:t>Pokhout				Azijnhout</a:t>
            </a:r>
          </a:p>
          <a:p>
            <a:pPr algn="l">
              <a:defRPr/>
            </a:pPr>
            <a:r>
              <a:rPr lang="nl-NL" sz="4000" b="1" dirty="0">
                <a:solidFill>
                  <a:srgbClr val="FFFF00"/>
                </a:solidFill>
              </a:rPr>
              <a:t>Essen				</a:t>
            </a:r>
            <a:r>
              <a:rPr lang="nl-NL" sz="4000" b="1" dirty="0" err="1">
                <a:solidFill>
                  <a:srgbClr val="FFFF00"/>
                </a:solidFill>
              </a:rPr>
              <a:t>Bulletrie</a:t>
            </a:r>
            <a:r>
              <a:rPr lang="nl-NL" sz="4000" b="1" dirty="0">
                <a:solidFill>
                  <a:srgbClr val="FFFF00"/>
                </a:solidFill>
              </a:rPr>
              <a:t>/</a:t>
            </a:r>
            <a:r>
              <a:rPr lang="nl-NL" sz="4000" b="1" dirty="0" err="1">
                <a:solidFill>
                  <a:srgbClr val="FFFF00"/>
                </a:solidFill>
              </a:rPr>
              <a:t>Bolletrie</a:t>
            </a:r>
            <a:endParaRPr lang="nl-NL" sz="4000" b="1" dirty="0">
              <a:solidFill>
                <a:srgbClr val="FFFF00"/>
              </a:solidFill>
            </a:endParaRPr>
          </a:p>
          <a:p>
            <a:pPr algn="l">
              <a:defRPr/>
            </a:pPr>
            <a:r>
              <a:rPr lang="nl-NL" sz="4000" b="1" dirty="0">
                <a:solidFill>
                  <a:srgbClr val="FFFF00"/>
                </a:solidFill>
              </a:rPr>
              <a:t>Haagbeuk</a:t>
            </a:r>
          </a:p>
          <a:p>
            <a:pPr algn="l">
              <a:defRPr/>
            </a:pPr>
            <a:r>
              <a:rPr lang="nl-NL" sz="4000" b="1" dirty="0">
                <a:solidFill>
                  <a:srgbClr val="FFFF00"/>
                </a:solidFill>
              </a:rPr>
              <a:t>Acacia</a:t>
            </a:r>
          </a:p>
        </p:txBody>
      </p:sp>
    </p:spTree>
    <p:extLst>
      <p:ext uri="{BB962C8B-B14F-4D97-AF65-F5344CB8AC3E}">
        <p14:creationId xmlns:p14="http://schemas.microsoft.com/office/powerpoint/2010/main" val="41812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utoUpdateAnimBg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cursus molenaar\assen en wielen\Holten-aandrijfwiel.jpg">
            <a:extLst>
              <a:ext uri="{FF2B5EF4-FFF2-40B4-BE49-F238E27FC236}">
                <a16:creationId xmlns:a16="http://schemas.microsoft.com/office/drawing/2014/main" id="{56E80A47-1E62-449C-B5EE-B10D09579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6550" y="203200"/>
            <a:ext cx="4082973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92792" y="5778153"/>
            <a:ext cx="37187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Drijfwielen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822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drijfwielen.jpg">
            <a:extLst>
              <a:ext uri="{FF2B5EF4-FFF2-40B4-BE49-F238E27FC236}">
                <a16:creationId xmlns:a16="http://schemas.microsoft.com/office/drawing/2014/main" id="{CC3670D3-CBC2-4B45-BEF5-9044B4A17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6450" y="127000"/>
            <a:ext cx="5222253" cy="6242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92792" y="5778153"/>
            <a:ext cx="37187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Drijfwielen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071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Holten-metalenwiel.jpg">
            <a:extLst>
              <a:ext uri="{FF2B5EF4-FFF2-40B4-BE49-F238E27FC236}">
                <a16:creationId xmlns:a16="http://schemas.microsoft.com/office/drawing/2014/main" id="{E324A4BE-43A7-499D-A53A-6932A7827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9300" y="133350"/>
            <a:ext cx="9416400" cy="626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92792" y="5778153"/>
            <a:ext cx="37187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Drijfwielen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328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assen en wielen\koekenbreker.jpg">
            <a:extLst>
              <a:ext uri="{FF2B5EF4-FFF2-40B4-BE49-F238E27FC236}">
                <a16:creationId xmlns:a16="http://schemas.microsoft.com/office/drawing/2014/main" id="{8F853496-3986-478E-AAFC-3D607AF0E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9700" y="190500"/>
            <a:ext cx="7020512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92792" y="5778153"/>
            <a:ext cx="37187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Drijfwielen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40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Bakel-gaffelwiel.jpg">
            <a:extLst>
              <a:ext uri="{FF2B5EF4-FFF2-40B4-BE49-F238E27FC236}">
                <a16:creationId xmlns:a16="http://schemas.microsoft.com/office/drawing/2014/main" id="{73408CE3-B691-4AA4-8836-2BAC308C7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099" y="184150"/>
            <a:ext cx="9266313" cy="61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31165" y="5778153"/>
            <a:ext cx="344196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Gaffelwiel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992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Holten-gaffelwiel.jpg">
            <a:extLst>
              <a:ext uri="{FF2B5EF4-FFF2-40B4-BE49-F238E27FC236}">
                <a16:creationId xmlns:a16="http://schemas.microsoft.com/office/drawing/2014/main" id="{E6E0CC9B-CD45-4949-BCB4-41E220128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49" y="311150"/>
            <a:ext cx="916832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31165" y="5778153"/>
            <a:ext cx="344196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Gaffelwiel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996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Picture 2" descr="C:\cursus molenaar\assen en wielen\oliemolem h.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8650" y="114300"/>
            <a:ext cx="88392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2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cursus molenaar\assen en wielen\luien.JPG">
            <a:extLst>
              <a:ext uri="{FF2B5EF4-FFF2-40B4-BE49-F238E27FC236}">
                <a16:creationId xmlns:a16="http://schemas.microsoft.com/office/drawing/2014/main" id="{1D7A8A20-B175-458D-BE94-52F2B9433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8900" y="-132080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82425" y="0"/>
            <a:ext cx="349185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929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luiwerk-standerd.jpg">
            <a:extLst>
              <a:ext uri="{FF2B5EF4-FFF2-40B4-BE49-F238E27FC236}">
                <a16:creationId xmlns:a16="http://schemas.microsoft.com/office/drawing/2014/main" id="{C0C62C17-C470-4870-B920-7434D4424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1968" y="139352"/>
            <a:ext cx="5108063" cy="6286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070305" y="5778153"/>
            <a:ext cx="83637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in 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Standermolen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821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cursus molenaar\assen en wielen\Bakel-varkenswiel.jpg">
            <a:extLst>
              <a:ext uri="{FF2B5EF4-FFF2-40B4-BE49-F238E27FC236}">
                <a16:creationId xmlns:a16="http://schemas.microsoft.com/office/drawing/2014/main" id="{7E71D1FC-BA28-4442-83D6-6143662E6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0423" y="102621"/>
            <a:ext cx="9423463" cy="626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070305" y="5778153"/>
            <a:ext cx="83637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in 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Standermolen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954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cursus molenaar\assen en wielen\luireep2.JPG">
            <a:extLst>
              <a:ext uri="{FF2B5EF4-FFF2-40B4-BE49-F238E27FC236}">
                <a16:creationId xmlns:a16="http://schemas.microsoft.com/office/drawing/2014/main" id="{63ABC14F-F3AB-4AE7-BD43-5EEF03D25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7950" y="64184"/>
            <a:ext cx="4900100" cy="6533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070305" y="5778153"/>
            <a:ext cx="83637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in 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Standermolen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cursus molenaar\assen en wielen\zeddam-sipman.jpg">
            <a:extLst>
              <a:ext uri="{FF2B5EF4-FFF2-40B4-BE49-F238E27FC236}">
                <a16:creationId xmlns:a16="http://schemas.microsoft.com/office/drawing/2014/main" id="{DB6B2DAE-A122-4CF0-8792-A5F48E7E1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3500" y="158750"/>
            <a:ext cx="4626928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18319" y="5778153"/>
            <a:ext cx="76676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in 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zeddam-sipman.jpg">
            <a:extLst>
              <a:ext uri="{FF2B5EF4-FFF2-40B4-BE49-F238E27FC236}">
                <a16:creationId xmlns:a16="http://schemas.microsoft.com/office/drawing/2014/main" id="{90D163AB-3BB6-40BC-943B-63D0B282F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200" y="-3022981"/>
            <a:ext cx="11377005" cy="15430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18319" y="5778153"/>
            <a:ext cx="76676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in 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64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sleepluiwerk.jpg">
            <a:extLst>
              <a:ext uri="{FF2B5EF4-FFF2-40B4-BE49-F238E27FC236}">
                <a16:creationId xmlns:a16="http://schemas.microsoft.com/office/drawing/2014/main" id="{11349073-BCC3-4A70-A8FB-34399D102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5800" y="120303"/>
            <a:ext cx="5480050" cy="627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93364" y="5778153"/>
            <a:ext cx="431759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Sleepluiwerk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3226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Holten-luitafel.jpg">
            <a:extLst>
              <a:ext uri="{FF2B5EF4-FFF2-40B4-BE49-F238E27FC236}">
                <a16:creationId xmlns:a16="http://schemas.microsoft.com/office/drawing/2014/main" id="{081ABF98-A067-4035-A09D-1A58F1B86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7750" y="184150"/>
            <a:ext cx="9245998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93364" y="5778153"/>
            <a:ext cx="431759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Sleepluiwerk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119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ata\cursus molenaar\assen en wielen\Luiwerk-Lienden.jpg">
            <a:extLst>
              <a:ext uri="{FF2B5EF4-FFF2-40B4-BE49-F238E27FC236}">
                <a16:creationId xmlns:a16="http://schemas.microsoft.com/office/drawing/2014/main" id="{52A6A932-251D-4A2A-A80C-7AEB908B0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95" y="152400"/>
            <a:ext cx="9385210" cy="624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93364" y="5778153"/>
            <a:ext cx="431759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Sleepluiwerk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9119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cursus molenaar\assen en wielen\kammenluiwerk-tek.jpg">
            <a:extLst>
              <a:ext uri="{FF2B5EF4-FFF2-40B4-BE49-F238E27FC236}">
                <a16:creationId xmlns:a16="http://schemas.microsoft.com/office/drawing/2014/main" id="{0CD6C320-ACAE-4C55-89EF-79E099443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0899" y="114300"/>
            <a:ext cx="5832183" cy="62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42798" y="5778153"/>
            <a:ext cx="541872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Kammenluiwerk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215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kammenluiwerk.jpg">
            <a:extLst>
              <a:ext uri="{FF2B5EF4-FFF2-40B4-BE49-F238E27FC236}">
                <a16:creationId xmlns:a16="http://schemas.microsoft.com/office/drawing/2014/main" id="{9729A369-13D4-4554-9F4C-5DD3E7A7F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0750" y="285750"/>
            <a:ext cx="997482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42798" y="5778153"/>
            <a:ext cx="541872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Kammenluiwerk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178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assen en wielen\luiwerk bijzonder.jpg">
            <a:extLst>
              <a:ext uri="{FF2B5EF4-FFF2-40B4-BE49-F238E27FC236}">
                <a16:creationId xmlns:a16="http://schemas.microsoft.com/office/drawing/2014/main" id="{CC18A2E3-677A-4CC3-8038-52A207EE3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6700" y="203200"/>
            <a:ext cx="943919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42798" y="5778153"/>
            <a:ext cx="541872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Kammenluiwerk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587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assen en wielen\afschietwerk.jpg">
            <a:extLst>
              <a:ext uri="{FF2B5EF4-FFF2-40B4-BE49-F238E27FC236}">
                <a16:creationId xmlns:a16="http://schemas.microsoft.com/office/drawing/2014/main" id="{D3271985-7994-4DB6-A887-BE9162627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7949" y="64184"/>
            <a:ext cx="6567423" cy="6330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9287" y="5778153"/>
            <a:ext cx="43657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Afschietwerk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39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assen en wielen\afschietwerk-foto.jpg">
            <a:extLst>
              <a:ext uri="{FF2B5EF4-FFF2-40B4-BE49-F238E27FC236}">
                <a16:creationId xmlns:a16="http://schemas.microsoft.com/office/drawing/2014/main" id="{7C06AC61-EA3D-4CC9-AD37-40F7F9B21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0349" y="120302"/>
            <a:ext cx="6080281" cy="6242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9287" y="5778153"/>
            <a:ext cx="43657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Afschietwerk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008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outdoor, outdoor object, windmill, dark&#10;&#10;Description automatically generated">
            <a:extLst>
              <a:ext uri="{FF2B5EF4-FFF2-40B4-BE49-F238E27FC236}">
                <a16:creationId xmlns:a16="http://schemas.microsoft.com/office/drawing/2014/main" id="{DB8DDB95-AD19-4F53-9F1F-315B66CCD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05" y="-654050"/>
            <a:ext cx="12256810" cy="816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60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2685</TotalTime>
  <Words>503</Words>
  <Application>Microsoft Office PowerPoint</Application>
  <PresentationFormat>Breedbeeld</PresentationFormat>
  <Paragraphs>199</Paragraphs>
  <Slides>122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122</vt:i4>
      </vt:variant>
    </vt:vector>
  </HeadingPairs>
  <TitlesOfParts>
    <vt:vector size="126" baseType="lpstr">
      <vt:lpstr>Arial</vt:lpstr>
      <vt:lpstr>Calibri</vt:lpstr>
      <vt:lpstr>Calibri Light</vt:lpstr>
      <vt:lpstr>Office Theme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Erwin Janssen</dc:creator>
  <cp:lastModifiedBy>hans kalkhoven</cp:lastModifiedBy>
  <cp:revision>40</cp:revision>
  <dcterms:created xsi:type="dcterms:W3CDTF">2021-10-16T07:39:11Z</dcterms:created>
  <dcterms:modified xsi:type="dcterms:W3CDTF">2023-03-27T15:59:44Z</dcterms:modified>
</cp:coreProperties>
</file>