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1"/>
  </p:notesMasterIdLst>
  <p:sldIdLst>
    <p:sldId id="256" r:id="rId2"/>
    <p:sldId id="271" r:id="rId3"/>
    <p:sldId id="257" r:id="rId4"/>
    <p:sldId id="260" r:id="rId5"/>
    <p:sldId id="261" r:id="rId6"/>
    <p:sldId id="397" r:id="rId7"/>
    <p:sldId id="398" r:id="rId8"/>
    <p:sldId id="399" r:id="rId9"/>
    <p:sldId id="400" r:id="rId10"/>
    <p:sldId id="264" r:id="rId11"/>
    <p:sldId id="401" r:id="rId12"/>
    <p:sldId id="402" r:id="rId13"/>
    <p:sldId id="403" r:id="rId14"/>
    <p:sldId id="404" r:id="rId15"/>
    <p:sldId id="405" r:id="rId16"/>
    <p:sldId id="406" r:id="rId17"/>
    <p:sldId id="407" r:id="rId18"/>
    <p:sldId id="408" r:id="rId19"/>
    <p:sldId id="409" r:id="rId20"/>
    <p:sldId id="410" r:id="rId21"/>
    <p:sldId id="411" r:id="rId22"/>
    <p:sldId id="412" r:id="rId23"/>
    <p:sldId id="413" r:id="rId24"/>
    <p:sldId id="414" r:id="rId25"/>
    <p:sldId id="415" r:id="rId26"/>
    <p:sldId id="416" r:id="rId27"/>
    <p:sldId id="417" r:id="rId28"/>
    <p:sldId id="418" r:id="rId29"/>
    <p:sldId id="419" r:id="rId30"/>
    <p:sldId id="420" r:id="rId31"/>
    <p:sldId id="421" r:id="rId32"/>
    <p:sldId id="423" r:id="rId33"/>
    <p:sldId id="424" r:id="rId34"/>
    <p:sldId id="425" r:id="rId35"/>
    <p:sldId id="426" r:id="rId36"/>
    <p:sldId id="427" r:id="rId37"/>
    <p:sldId id="428" r:id="rId38"/>
    <p:sldId id="429" r:id="rId39"/>
    <p:sldId id="430" r:id="rId40"/>
    <p:sldId id="265" r:id="rId41"/>
    <p:sldId id="431" r:id="rId42"/>
    <p:sldId id="432" r:id="rId43"/>
    <p:sldId id="433" r:id="rId44"/>
    <p:sldId id="434" r:id="rId45"/>
    <p:sldId id="435" r:id="rId46"/>
    <p:sldId id="436" r:id="rId47"/>
    <p:sldId id="437" r:id="rId48"/>
    <p:sldId id="438" r:id="rId49"/>
    <p:sldId id="439" r:id="rId50"/>
    <p:sldId id="440" r:id="rId51"/>
    <p:sldId id="441" r:id="rId52"/>
    <p:sldId id="442" r:id="rId53"/>
    <p:sldId id="443" r:id="rId54"/>
    <p:sldId id="444" r:id="rId55"/>
    <p:sldId id="445" r:id="rId56"/>
    <p:sldId id="446" r:id="rId57"/>
    <p:sldId id="447" r:id="rId58"/>
    <p:sldId id="448" r:id="rId59"/>
    <p:sldId id="449" r:id="rId60"/>
    <p:sldId id="450" r:id="rId61"/>
    <p:sldId id="451" r:id="rId62"/>
    <p:sldId id="452" r:id="rId63"/>
    <p:sldId id="453" r:id="rId64"/>
    <p:sldId id="454" r:id="rId65"/>
    <p:sldId id="455" r:id="rId66"/>
    <p:sldId id="456" r:id="rId67"/>
    <p:sldId id="457" r:id="rId68"/>
    <p:sldId id="458" r:id="rId69"/>
    <p:sldId id="459" r:id="rId70"/>
    <p:sldId id="460" r:id="rId71"/>
    <p:sldId id="461" r:id="rId72"/>
    <p:sldId id="462" r:id="rId73"/>
    <p:sldId id="463" r:id="rId74"/>
    <p:sldId id="464" r:id="rId75"/>
    <p:sldId id="465" r:id="rId76"/>
    <p:sldId id="466" r:id="rId77"/>
    <p:sldId id="467" r:id="rId78"/>
    <p:sldId id="468" r:id="rId79"/>
    <p:sldId id="469" r:id="rId80"/>
    <p:sldId id="470" r:id="rId81"/>
    <p:sldId id="471" r:id="rId82"/>
    <p:sldId id="472" r:id="rId83"/>
    <p:sldId id="473" r:id="rId84"/>
    <p:sldId id="474" r:id="rId85"/>
    <p:sldId id="475" r:id="rId86"/>
    <p:sldId id="476" r:id="rId87"/>
    <p:sldId id="477" r:id="rId88"/>
    <p:sldId id="478" r:id="rId89"/>
    <p:sldId id="479" r:id="rId90"/>
    <p:sldId id="480" r:id="rId91"/>
    <p:sldId id="481" r:id="rId92"/>
    <p:sldId id="482" r:id="rId93"/>
    <p:sldId id="483" r:id="rId94"/>
    <p:sldId id="484" r:id="rId95"/>
    <p:sldId id="485" r:id="rId96"/>
    <p:sldId id="486" r:id="rId97"/>
    <p:sldId id="487" r:id="rId98"/>
    <p:sldId id="488" r:id="rId99"/>
    <p:sldId id="489" r:id="rId100"/>
    <p:sldId id="490" r:id="rId101"/>
    <p:sldId id="491" r:id="rId102"/>
    <p:sldId id="492" r:id="rId103"/>
    <p:sldId id="493" r:id="rId104"/>
    <p:sldId id="494" r:id="rId105"/>
    <p:sldId id="495" r:id="rId106"/>
    <p:sldId id="496" r:id="rId107"/>
    <p:sldId id="497" r:id="rId108"/>
    <p:sldId id="498" r:id="rId109"/>
    <p:sldId id="499" r:id="rId110"/>
    <p:sldId id="500" r:id="rId111"/>
    <p:sldId id="501" r:id="rId112"/>
    <p:sldId id="502" r:id="rId113"/>
    <p:sldId id="504" r:id="rId114"/>
    <p:sldId id="505" r:id="rId115"/>
    <p:sldId id="503" r:id="rId116"/>
    <p:sldId id="506" r:id="rId117"/>
    <p:sldId id="507" r:id="rId118"/>
    <p:sldId id="508" r:id="rId119"/>
    <p:sldId id="396" r:id="rId120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28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E48A10-F09F-4231-B6B1-F85F46DE7434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747922-F47B-4F06-8B7A-A4CEB4A386D1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4188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5F95F-726F-401B-812B-4242612D92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A09BFA-1C8B-4AB5-A23A-915ACFF42A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4EC62-9FBC-4FAD-8BBE-FDAD6EF1E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315A0-58FA-442D-8B51-B1B7713BA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D0A7A-E908-4309-9C7D-B126B464B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00281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6D942-53E3-4C73-BC1F-1D9161BCE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43BF36-5E51-4E2A-B7AE-765858248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D180CB-1A15-4328-9E8D-96AAEE1F8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B6644-7B83-45A8-B49A-A162EF075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EE4B6B-4682-4AFD-A248-C2EBFB4F9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50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5F3C-7E57-430A-928F-DB1DCAC50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285EC-9FF8-4B30-A059-EE4EEAD56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27262-2110-4755-8167-6548B559F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FC5D7-0F9C-44E2-B608-00C9437B0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D0571-98B5-479D-A64D-9FBA6645E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5758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CAE24-D313-4291-916D-2F09419A2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B45F0-190E-41E3-A8EB-DA05E1FD76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0998BF-B8AF-4C5B-8252-E570B6646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686DA2-4786-4B10-85C9-DEAD9FCA7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F206D1-4E3C-4A35-BCC4-03D732A0A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E821C5-409E-4930-BED0-1316C7CB2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2850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2F9AFF-024F-4CE3-ACD4-889C7AEDD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C35AA-5F93-4ABB-80B7-3C77244564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D44B2-FBBD-42D9-BE00-3743777D3C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B67147-B486-4152-A6A0-071B29FA9A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B69DAA-7207-4EEC-BB3A-05C2D0E886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49464EE-D771-49F5-A2F6-1410FA7ED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599CB3-CA24-4232-ACAF-401B2F678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CC8213-84E4-4EC5-968C-365052273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2207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A80F0-8F1F-458B-8BF3-BB5EDC09F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A82B3E-23DE-480F-9824-A33BB3C22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021515-49EB-4209-9C87-5C3776ACB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BBFFFF-85FF-4A8F-B1DE-F2BBCCDC0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44646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29983B-751E-42D2-875A-991B3B8A4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FBF745-3213-4584-AC66-3F58FF298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31BD96-41D7-46C6-A54D-7514B2BA3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94055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946E5-5B9C-4EB6-BDB8-878CEFB1F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12BAD-0010-4248-AE2F-DC96F09F9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B591E4-A1A2-40E7-9335-FBE4CB434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BD348-01B2-4661-9E48-05D2C8894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746E08-B0F7-4DE8-9EE5-5AE11645B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44E08A-A2F2-49CB-ACA6-17F677CEE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1056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869AF-430A-4194-AB66-485D680AE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5A1399-F754-4E91-BAD6-2A102E2A88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DA5997-6441-451F-B99F-FA30BAD0F6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8AB74C-E536-4C83-8262-48219935B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D5F0C3-DCB3-4451-B2E2-6C248683E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C2235-292F-4872-9C9B-85F4DC005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9397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9277A-421C-4406-9520-2D4D4BBEA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D1D137-0AA2-46F9-8820-1F8737FC8A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ABC88-0660-475E-86C8-0FA9C240E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B3C2E2-AA07-442C-8D17-F54240C81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03125-1411-4877-87A0-602BF5B10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3217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EC04EF-50E3-4E40-B50F-E8761BB68D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4D369-86B6-4FAB-A1A1-830366A8B0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9F135-A745-4EA8-B9BF-460F3570A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554BC-8DEF-428A-AD55-37D7D6473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C3600-5058-4749-A20F-3E82F6D41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37570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07A197-5D0D-4AAD-9984-3F7CFC876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55F36-4B3D-4307-9439-5C6DFD40A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5BB93-0ED8-488B-821B-124B45BDAB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076E5-97CB-4FBD-AB4B-F39458231853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17D52-96F2-49D4-B29F-178EDDF609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48961-8A1C-4C56-9227-8B1281A79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88032-F68F-4FC6-87B8-EF7BBAB89335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74520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6.jpeg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http://home-1.filternet.nl/~fn007165/i1275509-3.jpg" TargetMode="External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4.jpeg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outdoor, outdoor object, windmill, dark&#10;&#10;Description automatically generated">
            <a:extLst>
              <a:ext uri="{FF2B5EF4-FFF2-40B4-BE49-F238E27FC236}">
                <a16:creationId xmlns:a16="http://schemas.microsoft.com/office/drawing/2014/main" id="{DB8DDB95-AD19-4F53-9F1F-315B66CCD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05" y="-654050"/>
            <a:ext cx="12256810" cy="816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05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2" descr="Eerde.jpg">
            <a:extLst>
              <a:ext uri="{FF2B5EF4-FFF2-40B4-BE49-F238E27FC236}">
                <a16:creationId xmlns:a16="http://schemas.microsoft.com/office/drawing/2014/main" id="{70FF501A-303C-4640-B071-3457575701E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9762" y="-1240184"/>
            <a:ext cx="5832475" cy="8772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5162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027" descr="C:\cursus molenaar\Bovenkruier en kruiwerken\mola alata.jpg">
            <a:extLst>
              <a:ext uri="{FF2B5EF4-FFF2-40B4-BE49-F238E27FC236}">
                <a16:creationId xmlns:a16="http://schemas.microsoft.com/office/drawing/2014/main" id="{BC407075-C39F-4A8E-BEBE-F98F5DA2F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884" y="0"/>
            <a:ext cx="88382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927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Bovenkruier en kruiwerken\da vinchi 1500.jpg">
            <a:extLst>
              <a:ext uri="{FF2B5EF4-FFF2-40B4-BE49-F238E27FC236}">
                <a16:creationId xmlns:a16="http://schemas.microsoft.com/office/drawing/2014/main" id="{A34A803F-2D1F-4A3D-8506-FE6F597908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0625" y="0"/>
            <a:ext cx="4197869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67243F3-65F7-40F6-B145-0523851C396D}"/>
              </a:ext>
            </a:extLst>
          </p:cNvPr>
          <p:cNvSpPr/>
          <p:nvPr/>
        </p:nvSpPr>
        <p:spPr>
          <a:xfrm>
            <a:off x="1426836" y="5842337"/>
            <a:ext cx="977754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Schets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3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(Da </a:t>
            </a:r>
            <a:r>
              <a:rPr lang="en-US" sz="32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Vinchi</a:t>
            </a:r>
            <a:r>
              <a:rPr lang="en-US" sz="3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ca. 1500)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566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C:\Data\molen\Sipman\torenmolen zeddam 2.jpg">
            <a:extLst>
              <a:ext uri="{FF2B5EF4-FFF2-40B4-BE49-F238E27FC236}">
                <a16:creationId xmlns:a16="http://schemas.microsoft.com/office/drawing/2014/main" id="{E48578A4-4E50-4075-A482-B0EED1A4D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5450" y="64184"/>
            <a:ext cx="4861235" cy="6243192"/>
          </a:xfrm>
          <a:prstGeom prst="rect">
            <a:avLst/>
          </a:prstGeom>
          <a:noFill/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723115" y="5778153"/>
            <a:ext cx="50579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2193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8EB03F0-D261-4F21-B52A-571E98CA14A1}"/>
              </a:ext>
            </a:extLst>
          </p:cNvPr>
          <p:cNvGrpSpPr/>
          <p:nvPr/>
        </p:nvGrpSpPr>
        <p:grpSpPr>
          <a:xfrm>
            <a:off x="1423386" y="-25748"/>
            <a:ext cx="8892465" cy="6417669"/>
            <a:chOff x="1423387" y="-25747"/>
            <a:chExt cx="8418513" cy="5803900"/>
          </a:xfrm>
        </p:grpSpPr>
        <p:pic>
          <p:nvPicPr>
            <p:cNvPr id="4" name="Picture 9" descr="C:\cursus molenaar\Bovenkruier en kruiwerken\Torenmolen sipman.jpg">
              <a:extLst>
                <a:ext uri="{FF2B5EF4-FFF2-40B4-BE49-F238E27FC236}">
                  <a16:creationId xmlns:a16="http://schemas.microsoft.com/office/drawing/2014/main" id="{9B0B0AE1-06B9-40A8-B73D-2810D14C7A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842987" y="-25747"/>
              <a:ext cx="3998913" cy="5803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11" descr="C:\cursus molenaar\Bovenkruier en kruiwerken\standerd-sipman.jpg">
              <a:extLst>
                <a:ext uri="{FF2B5EF4-FFF2-40B4-BE49-F238E27FC236}">
                  <a16:creationId xmlns:a16="http://schemas.microsoft.com/office/drawing/2014/main" id="{C208DA68-BC95-42A9-9D2D-A1A3DD971A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23387" y="-25747"/>
              <a:ext cx="4360863" cy="579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723116" y="5778153"/>
            <a:ext cx="505798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06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cursus molenaar\Bovenkruier en kruiwerken\zeddam.jpg">
            <a:extLst>
              <a:ext uri="{FF2B5EF4-FFF2-40B4-BE49-F238E27FC236}">
                <a16:creationId xmlns:a16="http://schemas.microsoft.com/office/drawing/2014/main" id="{794FC53A-4EE8-4EE6-BC7D-5169B0A8D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5223" y="0"/>
            <a:ext cx="8569112" cy="6383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723115" y="5778153"/>
            <a:ext cx="50579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3166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gronsveld.jpg">
            <a:extLst>
              <a:ext uri="{FF2B5EF4-FFF2-40B4-BE49-F238E27FC236}">
                <a16:creationId xmlns:a16="http://schemas.microsoft.com/office/drawing/2014/main" id="{9F647041-B713-4529-A556-ED653436E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0057" y="0"/>
            <a:ext cx="4160615" cy="637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723116" y="5778153"/>
            <a:ext cx="50579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11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28" descr="C:\cursus molenaar\Bovenkruier en kruiwerken\grondsveld2.jpg">
            <a:extLst>
              <a:ext uri="{FF2B5EF4-FFF2-40B4-BE49-F238E27FC236}">
                <a16:creationId xmlns:a16="http://schemas.microsoft.com/office/drawing/2014/main" id="{B4779837-E090-4356-89DA-4C4018038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0359" y="0"/>
            <a:ext cx="8629241" cy="643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723115" y="5778153"/>
            <a:ext cx="50579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18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molen\sponsor\ombouw.jpg">
            <a:extLst>
              <a:ext uri="{FF2B5EF4-FFF2-40B4-BE49-F238E27FC236}">
                <a16:creationId xmlns:a16="http://schemas.microsoft.com/office/drawing/2014/main" id="{42D9D8CC-1974-4B0E-8844-76510A258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6960" y="0"/>
            <a:ext cx="5206314" cy="6421120"/>
          </a:xfrm>
          <a:prstGeom prst="rect">
            <a:avLst/>
          </a:prstGeom>
          <a:noFill/>
          <a:effectLst>
            <a:outerShdw dist="107763" dir="2700000" algn="ctr" rotWithShape="0">
              <a:srgbClr val="808080"/>
            </a:outerShd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20838" y="5778153"/>
            <a:ext cx="76625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ronde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stenen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500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28" descr="C:\cursus molenaar\Bovenkruier en kruiwerken\vlierden.jpg">
            <a:extLst>
              <a:ext uri="{FF2B5EF4-FFF2-40B4-BE49-F238E27FC236}">
                <a16:creationId xmlns:a16="http://schemas.microsoft.com/office/drawing/2014/main" id="{31813D13-8CDB-4A88-B13C-1AEA0F05F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0425" y="0"/>
            <a:ext cx="8431150" cy="6258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20838" y="5778153"/>
            <a:ext cx="76625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ronde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stenen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451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Bovenkruier en kruiwerken\metselverband.jpg">
            <a:extLst>
              <a:ext uri="{FF2B5EF4-FFF2-40B4-BE49-F238E27FC236}">
                <a16:creationId xmlns:a16="http://schemas.microsoft.com/office/drawing/2014/main" id="{B5675364-D989-46DD-A743-B2AA7AA4C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5080" y="0"/>
            <a:ext cx="9612448" cy="636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420838" y="5778153"/>
            <a:ext cx="76625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ronde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stenen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B08E79A-D1E7-4401-A5F9-70E6055ADA2D}"/>
              </a:ext>
            </a:extLst>
          </p:cNvPr>
          <p:cNvGrpSpPr/>
          <p:nvPr/>
        </p:nvGrpSpPr>
        <p:grpSpPr>
          <a:xfrm>
            <a:off x="6334125" y="2573664"/>
            <a:ext cx="2261550" cy="3001665"/>
            <a:chOff x="6334125" y="2573664"/>
            <a:chExt cx="2261550" cy="3001665"/>
          </a:xfrm>
        </p:grpSpPr>
        <p:sp>
          <p:nvSpPr>
            <p:cNvPr id="6" name="Text Box 5">
              <a:extLst>
                <a:ext uri="{FF2B5EF4-FFF2-40B4-BE49-F238E27FC236}">
                  <a16:creationId xmlns:a16="http://schemas.microsoft.com/office/drawing/2014/main" id="{FE18C357-CDE6-49A0-9900-8EE88E5C8F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34125" y="2573664"/>
              <a:ext cx="22615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/>
              <a:r>
                <a:rPr lang="nl-NL" sz="2400" dirty="0">
                  <a:solidFill>
                    <a:srgbClr val="002060"/>
                  </a:solidFill>
                </a:rPr>
                <a:t>Vlaams verband</a:t>
              </a:r>
            </a:p>
          </p:txBody>
        </p:sp>
        <p:sp>
          <p:nvSpPr>
            <p:cNvPr id="7" name="Text Box 6">
              <a:extLst>
                <a:ext uri="{FF2B5EF4-FFF2-40B4-BE49-F238E27FC236}">
                  <a16:creationId xmlns:a16="http://schemas.microsoft.com/office/drawing/2014/main" id="{51DDA31B-C322-459D-8532-D2BB775DE4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75730" y="5113664"/>
              <a:ext cx="188595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/>
              <a:r>
                <a:rPr lang="nl-NL" sz="2400" dirty="0">
                  <a:solidFill>
                    <a:srgbClr val="002060"/>
                  </a:solidFill>
                </a:rPr>
                <a:t>Kruisverband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434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cursus molenaar\Bovenkruier en kruiwerken\fundering1.jpg">
            <a:extLst>
              <a:ext uri="{FF2B5EF4-FFF2-40B4-BE49-F238E27FC236}">
                <a16:creationId xmlns:a16="http://schemas.microsoft.com/office/drawing/2014/main" id="{E089610C-AB3C-43BB-AC6C-0BB925333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8615" y="0"/>
            <a:ext cx="7784497" cy="636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7960" y="5778153"/>
            <a:ext cx="340830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Fundering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445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fundering2.jpg">
            <a:extLst>
              <a:ext uri="{FF2B5EF4-FFF2-40B4-BE49-F238E27FC236}">
                <a16:creationId xmlns:a16="http://schemas.microsoft.com/office/drawing/2014/main" id="{13ECB8BA-95E2-459C-A00C-D7D297A91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240" y="0"/>
            <a:ext cx="9625994" cy="6431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7960" y="5778153"/>
            <a:ext cx="340830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Fundering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766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A8AB66F-392D-4027-9BFC-AFEFF0760D39}"/>
              </a:ext>
            </a:extLst>
          </p:cNvPr>
          <p:cNvGrpSpPr/>
          <p:nvPr/>
        </p:nvGrpSpPr>
        <p:grpSpPr>
          <a:xfrm>
            <a:off x="1143000" y="0"/>
            <a:ext cx="9363726" cy="6291927"/>
            <a:chOff x="228600" y="838200"/>
            <a:chExt cx="8618538" cy="5791200"/>
          </a:xfrm>
        </p:grpSpPr>
        <p:pic>
          <p:nvPicPr>
            <p:cNvPr id="6" name="Picture 4" descr="C:\cursus molenaar\Bovenkruier en kruiwerken\fundering3.jpg">
              <a:extLst>
                <a:ext uri="{FF2B5EF4-FFF2-40B4-BE49-F238E27FC236}">
                  <a16:creationId xmlns:a16="http://schemas.microsoft.com/office/drawing/2014/main" id="{682DD318-AADF-4908-ABC0-D258A9E203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838200"/>
              <a:ext cx="4327525" cy="579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5" descr="C:\cursus molenaar\Bovenkruier en kruiwerken\fundering4.jpg">
              <a:extLst>
                <a:ext uri="{FF2B5EF4-FFF2-40B4-BE49-F238E27FC236}">
                  <a16:creationId xmlns:a16="http://schemas.microsoft.com/office/drawing/2014/main" id="{B9F056FD-6E4D-4783-851C-3E485EF513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24400" y="838200"/>
              <a:ext cx="4122738" cy="579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547960" y="5778153"/>
            <a:ext cx="340830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Fundering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59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:\Documents and Settings\kees\Mijn documenten\Mijn afbeeldingen\foto's molens\Ansicht%20Wimmenumer%2030%25.jpeg">
            <a:extLst>
              <a:ext uri="{FF2B5EF4-FFF2-40B4-BE49-F238E27FC236}">
                <a16:creationId xmlns:a16="http://schemas.microsoft.com/office/drawing/2014/main" id="{39A92724-4578-479A-81E9-5795BF8FA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789" y="0"/>
            <a:ext cx="6416645" cy="8408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429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Bovenkruier en kruiwerken\8k1.jpg">
            <a:extLst>
              <a:ext uri="{FF2B5EF4-FFF2-40B4-BE49-F238E27FC236}">
                <a16:creationId xmlns:a16="http://schemas.microsoft.com/office/drawing/2014/main" id="{6ECCBE78-DF14-4EC2-B4B1-B5612BAAB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0260" y="0"/>
            <a:ext cx="8211480" cy="6484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163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D1D9B8-43D1-47D9-804B-C97C3FD0D9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905" y="525516"/>
            <a:ext cx="11138189" cy="509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8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B1BC79D-BF2B-4A1E-9806-04FE7C8D87DC}"/>
              </a:ext>
            </a:extLst>
          </p:cNvPr>
          <p:cNvGrpSpPr/>
          <p:nvPr/>
        </p:nvGrpSpPr>
        <p:grpSpPr>
          <a:xfrm>
            <a:off x="400345" y="0"/>
            <a:ext cx="11391309" cy="5927834"/>
            <a:chOff x="-756592" y="1143000"/>
            <a:chExt cx="9518005" cy="49530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4B64579-F510-40DE-9791-A010C4E47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756592" y="1143000"/>
              <a:ext cx="5482277" cy="4953000"/>
            </a:xfrm>
            <a:prstGeom prst="rect">
              <a:avLst/>
            </a:prstGeom>
          </p:spPr>
        </p:pic>
        <p:pic>
          <p:nvPicPr>
            <p:cNvPr id="7" name="Picture 3" descr="C:\Documents and Settings\kees\Mijn documenten\Mijn afbeeldingen\molens powerpoint\bouwachtkant3.jpg">
              <a:extLst>
                <a:ext uri="{FF2B5EF4-FFF2-40B4-BE49-F238E27FC236}">
                  <a16:creationId xmlns:a16="http://schemas.microsoft.com/office/drawing/2014/main" id="{7248A8FB-A616-4898-A521-96C39DBCD2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1143000"/>
              <a:ext cx="4341813" cy="49530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24162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cursus molenaar\Bovenkruier en kruiwerken\kaapstander.jpg">
            <a:extLst>
              <a:ext uri="{FF2B5EF4-FFF2-40B4-BE49-F238E27FC236}">
                <a16:creationId xmlns:a16="http://schemas.microsoft.com/office/drawing/2014/main" id="{3F6FBDAE-032A-42D3-B04F-6B26D271B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456" y="219289"/>
            <a:ext cx="11845088" cy="604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230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8F294F-25DF-4080-BD66-456ED6D945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3940" y="0"/>
            <a:ext cx="5824120" cy="632722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52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77AF591-023A-42F1-B6F6-F164D214ECF9}"/>
              </a:ext>
            </a:extLst>
          </p:cNvPr>
          <p:cNvGrpSpPr/>
          <p:nvPr/>
        </p:nvGrpSpPr>
        <p:grpSpPr>
          <a:xfrm>
            <a:off x="1085287" y="0"/>
            <a:ext cx="10383021" cy="6337738"/>
            <a:chOff x="798786" y="0"/>
            <a:chExt cx="8613775" cy="5257800"/>
          </a:xfrm>
        </p:grpSpPr>
        <p:pic>
          <p:nvPicPr>
            <p:cNvPr id="4" name="Picture 3" descr="C:\Documents and Settings\kees\Mijn documenten\Mijn afbeeldingen\molenbouw\041701_1.jpg (59).jpeg">
              <a:extLst>
                <a:ext uri="{FF2B5EF4-FFF2-40B4-BE49-F238E27FC236}">
                  <a16:creationId xmlns:a16="http://schemas.microsoft.com/office/drawing/2014/main" id="{6FCCD36A-2E28-4594-888F-A6FE84F454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98786" y="0"/>
              <a:ext cx="3908425" cy="5257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Documents and Settings\kees\Mijn documenten\Mijn afbeeldingen\molenonderdelenen\achtkant2.jpg">
              <a:extLst>
                <a:ext uri="{FF2B5EF4-FFF2-40B4-BE49-F238E27FC236}">
                  <a16:creationId xmlns:a16="http://schemas.microsoft.com/office/drawing/2014/main" id="{0C958555-D454-46F2-BF3B-B14337F248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13586" y="0"/>
              <a:ext cx="4498975" cy="5257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216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foto's hans\achtkant3 legeringsbalken.JPG">
            <a:extLst>
              <a:ext uri="{FF2B5EF4-FFF2-40B4-BE49-F238E27FC236}">
                <a16:creationId xmlns:a16="http://schemas.microsoft.com/office/drawing/2014/main" id="{F891D069-8F06-457B-9318-A2F1F5C86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5907" y="0"/>
            <a:ext cx="4380186" cy="6366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31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molens powerpoint\legeringsbalken2.jpg">
            <a:extLst>
              <a:ext uri="{FF2B5EF4-FFF2-40B4-BE49-F238E27FC236}">
                <a16:creationId xmlns:a16="http://schemas.microsoft.com/office/drawing/2014/main" id="{43217458-6ED2-445E-8643-D1312CA43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4829" y="0"/>
            <a:ext cx="9285925" cy="6348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434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achtkant3">
            <a:extLst>
              <a:ext uri="{FF2B5EF4-FFF2-40B4-BE49-F238E27FC236}">
                <a16:creationId xmlns:a16="http://schemas.microsoft.com/office/drawing/2014/main" id="{9915B021-5DAA-4E11-9690-E1E8C753B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3882" y="352926"/>
            <a:ext cx="4007175" cy="5823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2AFA832F-5C65-44E6-9DDE-7EBF3753325E}"/>
              </a:ext>
            </a:extLst>
          </p:cNvPr>
          <p:cNvGrpSpPr/>
          <p:nvPr/>
        </p:nvGrpSpPr>
        <p:grpSpPr>
          <a:xfrm>
            <a:off x="4940823" y="0"/>
            <a:ext cx="5799376" cy="6793816"/>
            <a:chOff x="4940823" y="0"/>
            <a:chExt cx="5799376" cy="6793816"/>
          </a:xfrm>
        </p:grpSpPr>
        <p:pic>
          <p:nvPicPr>
            <p:cNvPr id="4" name="Picture 3" descr="korbeel wrking2">
              <a:extLst>
                <a:ext uri="{FF2B5EF4-FFF2-40B4-BE49-F238E27FC236}">
                  <a16:creationId xmlns:a16="http://schemas.microsoft.com/office/drawing/2014/main" id="{2CD9B917-2BF6-4CB8-ADBC-D40D65D36B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05451" y="0"/>
              <a:ext cx="4034748" cy="6793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Oval 5">
              <a:extLst>
                <a:ext uri="{FF2B5EF4-FFF2-40B4-BE49-F238E27FC236}">
                  <a16:creationId xmlns:a16="http://schemas.microsoft.com/office/drawing/2014/main" id="{913F8015-5128-474F-815E-D9AB0D419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0823" y="2999867"/>
              <a:ext cx="794082" cy="1499933"/>
            </a:xfrm>
            <a:prstGeom prst="ellipse">
              <a:avLst/>
            </a:prstGeom>
            <a:noFill/>
            <a:ln w="666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nl-NL"/>
            </a:p>
          </p:txBody>
        </p:sp>
        <p:sp>
          <p:nvSpPr>
            <p:cNvPr id="8" name="Line 6">
              <a:extLst>
                <a:ext uri="{FF2B5EF4-FFF2-40B4-BE49-F238E27FC236}">
                  <a16:creationId xmlns:a16="http://schemas.microsoft.com/office/drawing/2014/main" id="{027D8C79-77EF-4A5F-9CA4-0FC340B3B9F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734906" y="2558710"/>
              <a:ext cx="2205784" cy="1147008"/>
            </a:xfrm>
            <a:prstGeom prst="line">
              <a:avLst/>
            </a:prstGeom>
            <a:noFill/>
            <a:ln w="66675">
              <a:solidFill>
                <a:srgbClr val="FF0000"/>
              </a:solidFill>
              <a:round/>
              <a:headEnd/>
              <a:tailEnd type="stealth" w="lg" len="lg"/>
            </a:ln>
          </p:spPr>
          <p:txBody>
            <a:bodyPr wrap="none" anchor="ctr"/>
            <a:lstStyle/>
            <a:p>
              <a:endParaRPr lang="nl-NL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860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162A382-C4A9-468B-BEDA-CF036EE37EB8}"/>
              </a:ext>
            </a:extLst>
          </p:cNvPr>
          <p:cNvGrpSpPr/>
          <p:nvPr/>
        </p:nvGrpSpPr>
        <p:grpSpPr>
          <a:xfrm>
            <a:off x="373118" y="-1"/>
            <a:ext cx="11525251" cy="6358759"/>
            <a:chOff x="152400" y="1066800"/>
            <a:chExt cx="8839200" cy="4876800"/>
          </a:xfrm>
        </p:grpSpPr>
        <p:pic>
          <p:nvPicPr>
            <p:cNvPr id="4" name="Picture 3" descr="C:\Documents and Settings\kees\Mijn documenten\Mijn afbeeldingen\foto's digi camera 2004\P1010124.JPG">
              <a:extLst>
                <a:ext uri="{FF2B5EF4-FFF2-40B4-BE49-F238E27FC236}">
                  <a16:creationId xmlns:a16="http://schemas.microsoft.com/office/drawing/2014/main" id="{6FAE7624-42EC-4F8F-A10B-3E4AF48E4A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2400" y="1066800"/>
              <a:ext cx="4235450" cy="4876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Documents and Settings\kees\Mijn documenten\Mijn afbeeldingen\foto's digi camera 2004\P1010125.JPG">
              <a:extLst>
                <a:ext uri="{FF2B5EF4-FFF2-40B4-BE49-F238E27FC236}">
                  <a16:creationId xmlns:a16="http://schemas.microsoft.com/office/drawing/2014/main" id="{91EB9556-2D8F-4135-A23B-739A9E82BC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89463" y="1066800"/>
              <a:ext cx="4402137" cy="4876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6036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kees\Mijn documenten\Mijn afbeeldingen\foto's hans\achtkant3 torsie krachten.JPG">
            <a:extLst>
              <a:ext uri="{FF2B5EF4-FFF2-40B4-BE49-F238E27FC236}">
                <a16:creationId xmlns:a16="http://schemas.microsoft.com/office/drawing/2014/main" id="{EB8E9E9D-EA27-4591-9321-1FF533595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08629" y="0"/>
            <a:ext cx="4374741" cy="6358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092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kees\Mijn documenten\Mijn afbeeldingen\pieterhofkamp\veldkruis3.jpg">
            <a:extLst>
              <a:ext uri="{FF2B5EF4-FFF2-40B4-BE49-F238E27FC236}">
                <a16:creationId xmlns:a16="http://schemas.microsoft.com/office/drawing/2014/main" id="{00CE190B-E10E-4368-BED6-1E02C3964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8406" y="0"/>
            <a:ext cx="9564275" cy="6390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223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kees\Mijn documenten\Mijn afbeeldingen\foto's hans\achtkant3 veldrichel.JPG">
            <a:extLst>
              <a:ext uri="{FF2B5EF4-FFF2-40B4-BE49-F238E27FC236}">
                <a16:creationId xmlns:a16="http://schemas.microsoft.com/office/drawing/2014/main" id="{5FD708CC-51EF-4C3A-A38A-E186501F2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4943" y="0"/>
            <a:ext cx="4414344" cy="6413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1212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kees\Mijn documenten\Mijn afbeeldingen\foto's hans\achtkant3veldstijlen.JPG">
            <a:extLst>
              <a:ext uri="{FF2B5EF4-FFF2-40B4-BE49-F238E27FC236}">
                <a16:creationId xmlns:a16="http://schemas.microsoft.com/office/drawing/2014/main" id="{AEFC36A2-65CA-4827-BF63-629A0D85D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1946" y="0"/>
            <a:ext cx="4360670" cy="6337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770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foto's hans\achtkant3 uitbreker en scheg.JPG">
            <a:extLst>
              <a:ext uri="{FF2B5EF4-FFF2-40B4-BE49-F238E27FC236}">
                <a16:creationId xmlns:a16="http://schemas.microsoft.com/office/drawing/2014/main" id="{E6EA8AB1-A87A-468C-9942-7167D1DF3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5366" y="0"/>
            <a:ext cx="4413498" cy="6361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630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667BE772-CE8D-408C-9119-002497CBC5C4}"/>
              </a:ext>
            </a:extLst>
          </p:cNvPr>
          <p:cNvGrpSpPr/>
          <p:nvPr/>
        </p:nvGrpSpPr>
        <p:grpSpPr>
          <a:xfrm>
            <a:off x="1769026" y="0"/>
            <a:ext cx="8653947" cy="6348248"/>
            <a:chOff x="1769026" y="0"/>
            <a:chExt cx="8653947" cy="6348248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6FF69F9B-2B71-44F1-B2EE-C1A6029E9BD4}"/>
                </a:ext>
              </a:extLst>
            </p:cNvPr>
            <p:cNvGrpSpPr/>
            <p:nvPr/>
          </p:nvGrpSpPr>
          <p:grpSpPr>
            <a:xfrm>
              <a:off x="1769026" y="0"/>
              <a:ext cx="8653947" cy="6348248"/>
              <a:chOff x="1634359" y="0"/>
              <a:chExt cx="7704138" cy="5651500"/>
            </a:xfrm>
          </p:grpSpPr>
          <p:pic>
            <p:nvPicPr>
              <p:cNvPr id="4" name="Picture 5" descr="C:\cursus molenaar\Bovenkruier en kruiwerken\putmolen-aarlanderveen.jpg">
                <a:extLst>
                  <a:ext uri="{FF2B5EF4-FFF2-40B4-BE49-F238E27FC236}">
                    <a16:creationId xmlns:a16="http://schemas.microsoft.com/office/drawing/2014/main" id="{009A2C2E-731A-40C7-9606-CB19C9BF2F6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5672959" y="0"/>
                <a:ext cx="3665538" cy="56515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" name="Picture 6" descr="C:\cursus molenaar\Bovenkruier en kruiwerken\molen p-v t zand.jpg">
                <a:extLst>
                  <a:ext uri="{FF2B5EF4-FFF2-40B4-BE49-F238E27FC236}">
                    <a16:creationId xmlns:a16="http://schemas.microsoft.com/office/drawing/2014/main" id="{4905118F-106B-4194-9F38-8B7D59A62A8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634359" y="0"/>
                <a:ext cx="3600450" cy="5626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8" name="Text Box 7">
              <a:extLst>
                <a:ext uri="{FF2B5EF4-FFF2-40B4-BE49-F238E27FC236}">
                  <a16:creationId xmlns:a16="http://schemas.microsoft.com/office/drawing/2014/main" id="{A8DAFA5D-83A7-4EF4-96EC-673207ADB3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83083" y="171198"/>
              <a:ext cx="173214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nl-NL" sz="1600" dirty="0">
                  <a:solidFill>
                    <a:srgbClr val="FFFF00"/>
                  </a:solidFill>
                </a:rPr>
                <a:t>Molen P-V  ´t Zand</a:t>
              </a:r>
            </a:p>
          </p:txBody>
        </p:sp>
        <p:sp>
          <p:nvSpPr>
            <p:cNvPr id="9" name="Text Box 8">
              <a:extLst>
                <a:ext uri="{FF2B5EF4-FFF2-40B4-BE49-F238E27FC236}">
                  <a16:creationId xmlns:a16="http://schemas.microsoft.com/office/drawing/2014/main" id="{879B455C-D283-4AD6-8241-5581BDF5F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06377" y="171198"/>
              <a:ext cx="231659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nl-NL" sz="1600" dirty="0">
                  <a:solidFill>
                    <a:srgbClr val="FFFF00"/>
                  </a:solidFill>
                </a:rPr>
                <a:t>Putmolen  Aarlanderveen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627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foto's hans\boven tafelement.jpg">
            <a:extLst>
              <a:ext uri="{FF2B5EF4-FFF2-40B4-BE49-F238E27FC236}">
                <a16:creationId xmlns:a16="http://schemas.microsoft.com/office/drawing/2014/main" id="{52DF0F6D-7770-46FC-9EEE-5531BED44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1448" y="0"/>
            <a:ext cx="9511756" cy="6348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068665" y="5778153"/>
            <a:ext cx="436690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Achtkant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3587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foto's hans\zeskant.jpg">
            <a:extLst>
              <a:ext uri="{FF2B5EF4-FFF2-40B4-BE49-F238E27FC236}">
                <a16:creationId xmlns:a16="http://schemas.microsoft.com/office/drawing/2014/main" id="{EFAB3B54-364B-4204-8C4F-DE9F243F2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1946" y="0"/>
            <a:ext cx="4280339" cy="63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274523" y="5778153"/>
            <a:ext cx="395518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Zeskant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904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zeskant.jpg">
            <a:extLst>
              <a:ext uri="{FF2B5EF4-FFF2-40B4-BE49-F238E27FC236}">
                <a16:creationId xmlns:a16="http://schemas.microsoft.com/office/drawing/2014/main" id="{BA8909A2-7C9A-4DCE-9414-560E11944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53507" y="0"/>
            <a:ext cx="4684986" cy="6323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274523" y="5778153"/>
            <a:ext cx="395518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Zeskant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7507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zeskant-constr.jpg">
            <a:extLst>
              <a:ext uri="{FF2B5EF4-FFF2-40B4-BE49-F238E27FC236}">
                <a16:creationId xmlns:a16="http://schemas.microsoft.com/office/drawing/2014/main" id="{C82470E9-3425-4148-9072-C7BD431DF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8516" y="-1"/>
            <a:ext cx="8546420" cy="6369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274523" y="5778153"/>
            <a:ext cx="395518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Zeskant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548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zestienkant.jpg">
            <a:extLst>
              <a:ext uri="{FF2B5EF4-FFF2-40B4-BE49-F238E27FC236}">
                <a16:creationId xmlns:a16="http://schemas.microsoft.com/office/drawing/2014/main" id="{80C60DD6-4178-4831-B65D-3A52D1219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0875" y="0"/>
            <a:ext cx="5022480" cy="6495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0474" y="5778153"/>
            <a:ext cx="52032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Zestienkant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2676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kees\Mijn documenten\Mijn afbeeldingen\foto's molens\hornzestienkantemolen.jpg">
            <a:extLst>
              <a:ext uri="{FF2B5EF4-FFF2-40B4-BE49-F238E27FC236}">
                <a16:creationId xmlns:a16="http://schemas.microsoft.com/office/drawing/2014/main" id="{A11BC7E6-94FD-4488-8C22-57FF3B3D4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410" y="0"/>
            <a:ext cx="5042576" cy="632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0474" y="5778153"/>
            <a:ext cx="52032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Zestienkant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677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Data\molen\diversen\molen wessem.jpg">
            <a:extLst>
              <a:ext uri="{FF2B5EF4-FFF2-40B4-BE49-F238E27FC236}">
                <a16:creationId xmlns:a16="http://schemas.microsoft.com/office/drawing/2014/main" id="{8E7EC16B-AEFE-4F0A-B6F8-9B7D44CCE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6368" y="0"/>
            <a:ext cx="3948483" cy="6085840"/>
          </a:xfrm>
          <a:prstGeom prst="rect">
            <a:avLst/>
          </a:prstGeom>
          <a:noFill/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650474" y="5778153"/>
            <a:ext cx="52032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Zestienkant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518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7A702C5-C6BB-45B9-A787-A56558FE4AA0}"/>
              </a:ext>
            </a:extLst>
          </p:cNvPr>
          <p:cNvGrpSpPr/>
          <p:nvPr/>
        </p:nvGrpSpPr>
        <p:grpSpPr>
          <a:xfrm>
            <a:off x="1112313" y="0"/>
            <a:ext cx="9513011" cy="6370320"/>
            <a:chOff x="152400" y="838200"/>
            <a:chExt cx="8534400" cy="5715000"/>
          </a:xfrm>
        </p:grpSpPr>
        <p:pic>
          <p:nvPicPr>
            <p:cNvPr id="7" name="Picture 5" descr="C:\cursus molenaar\Bovenkruier en kruiwerken\gooyer.jpg">
              <a:extLst>
                <a:ext uri="{FF2B5EF4-FFF2-40B4-BE49-F238E27FC236}">
                  <a16:creationId xmlns:a16="http://schemas.microsoft.com/office/drawing/2014/main" id="{EE76F538-AAF2-40FF-BCB0-8D18A0593A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14400" y="838200"/>
              <a:ext cx="7772400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4" descr="C:\cursus molenaar\Bovenkruier en kruiwerken\gooyer-tek.jpg">
              <a:extLst>
                <a:ext uri="{FF2B5EF4-FFF2-40B4-BE49-F238E27FC236}">
                  <a16:creationId xmlns:a16="http://schemas.microsoft.com/office/drawing/2014/main" id="{BC47F661-D3D1-48E2-B837-85449D6F97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838200"/>
              <a:ext cx="3956050" cy="571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8060" y="5778153"/>
            <a:ext cx="35880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Stelling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016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cursus molenaar\Bovenkruier en kruiwerken\stelling1.jpg">
            <a:extLst>
              <a:ext uri="{FF2B5EF4-FFF2-40B4-BE49-F238E27FC236}">
                <a16:creationId xmlns:a16="http://schemas.microsoft.com/office/drawing/2014/main" id="{6DCB0543-5EB8-4244-95B8-E25508C22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7320" y="-23376"/>
            <a:ext cx="6309360" cy="630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8060" y="5778153"/>
            <a:ext cx="35880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Stelling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805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cursus molenaar\Bovenkruier en kruiwerken\stelling2.jpg">
            <a:extLst>
              <a:ext uri="{FF2B5EF4-FFF2-40B4-BE49-F238E27FC236}">
                <a16:creationId xmlns:a16="http://schemas.microsoft.com/office/drawing/2014/main" id="{A5009B5A-1496-4D75-8F36-B08DEB98C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3364" y="0"/>
            <a:ext cx="6298883" cy="639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8060" y="5778153"/>
            <a:ext cx="35880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Stelling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37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cursus molenaar\Bovenkruier en kruiwerken\stelling3.jpg">
            <a:extLst>
              <a:ext uri="{FF2B5EF4-FFF2-40B4-BE49-F238E27FC236}">
                <a16:creationId xmlns:a16="http://schemas.microsoft.com/office/drawing/2014/main" id="{C7CD19C1-7000-489F-8741-7A27D1ECB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3520" y="0"/>
            <a:ext cx="9212936" cy="638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8060" y="5778153"/>
            <a:ext cx="35880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Stelling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6445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cursus molenaar\Bovenkruier en kruiwerken\stelling.jpg">
            <a:extLst>
              <a:ext uri="{FF2B5EF4-FFF2-40B4-BE49-F238E27FC236}">
                <a16:creationId xmlns:a16="http://schemas.microsoft.com/office/drawing/2014/main" id="{9F172D94-45BD-4358-8197-04C132B0A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0"/>
            <a:ext cx="10032456" cy="636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8060" y="5778153"/>
            <a:ext cx="35880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Stelling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93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gemert.jpg">
            <a:extLst>
              <a:ext uri="{FF2B5EF4-FFF2-40B4-BE49-F238E27FC236}">
                <a16:creationId xmlns:a16="http://schemas.microsoft.com/office/drawing/2014/main" id="{6E8F8C9B-B821-46EC-A786-24DBD7A25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2880" y="0"/>
            <a:ext cx="8666042" cy="637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58060" y="5778153"/>
            <a:ext cx="358809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Stelling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219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chesterton.jpg">
            <a:extLst>
              <a:ext uri="{FF2B5EF4-FFF2-40B4-BE49-F238E27FC236}">
                <a16:creationId xmlns:a16="http://schemas.microsoft.com/office/drawing/2014/main" id="{A6A6EFCF-10BC-46D0-808E-BEA277A20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7235" y="0"/>
            <a:ext cx="4329747" cy="645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2143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cursus molenaar\Bovenkruier en kruiwerken\kap-constr.jpg">
            <a:extLst>
              <a:ext uri="{FF2B5EF4-FFF2-40B4-BE49-F238E27FC236}">
                <a16:creationId xmlns:a16="http://schemas.microsoft.com/office/drawing/2014/main" id="{FEB2BDD3-7F81-46FD-A191-7069A8D6A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039" y="0"/>
            <a:ext cx="8780641" cy="630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958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kees\Mijn documenten\Mijn afbeeldingen\pieterhofkamp\De kap.jpg">
            <a:extLst>
              <a:ext uri="{FF2B5EF4-FFF2-40B4-BE49-F238E27FC236}">
                <a16:creationId xmlns:a16="http://schemas.microsoft.com/office/drawing/2014/main" id="{21143ECE-3A1F-429E-8257-1BC9A4C73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1020" y="0"/>
            <a:ext cx="8340290" cy="63601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8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cursus molenaar\Bovenkruier en kruiwerken\middenbalk.jpg">
            <a:extLst>
              <a:ext uri="{FF2B5EF4-FFF2-40B4-BE49-F238E27FC236}">
                <a16:creationId xmlns:a16="http://schemas.microsoft.com/office/drawing/2014/main" id="{562C4D95-3E8E-4C1B-BAC4-D36E8C32F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39" y="0"/>
            <a:ext cx="11155171" cy="6329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7335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kees\Mijn documenten\Mijn afbeeldingen\molenbouw\kap12.jpg">
            <a:extLst>
              <a:ext uri="{FF2B5EF4-FFF2-40B4-BE49-F238E27FC236}">
                <a16:creationId xmlns:a16="http://schemas.microsoft.com/office/drawing/2014/main" id="{428D4861-C094-40FD-ADD5-EBFBDDBC8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770" y="0"/>
            <a:ext cx="9264255" cy="641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888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Bovenkruier en kruiwerken\windpeluw.jpg">
            <a:extLst>
              <a:ext uri="{FF2B5EF4-FFF2-40B4-BE49-F238E27FC236}">
                <a16:creationId xmlns:a16="http://schemas.microsoft.com/office/drawing/2014/main" id="{CCC22945-2330-44C6-AF4D-E83992C5C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1398" y="0"/>
            <a:ext cx="4581427" cy="6364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487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Bovenkruier en kruiwerken\kap-baard.jpg">
            <a:extLst>
              <a:ext uri="{FF2B5EF4-FFF2-40B4-BE49-F238E27FC236}">
                <a16:creationId xmlns:a16="http://schemas.microsoft.com/office/drawing/2014/main" id="{507A3882-0602-47A8-BBF6-53E107515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5740" y="-29121"/>
            <a:ext cx="4160520" cy="6315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821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Bovenkruier en kruiwerken\penbalk.jpg">
            <a:extLst>
              <a:ext uri="{FF2B5EF4-FFF2-40B4-BE49-F238E27FC236}">
                <a16:creationId xmlns:a16="http://schemas.microsoft.com/office/drawing/2014/main" id="{6D4F00D8-961F-4608-AF31-3E638034E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4959" y="0"/>
            <a:ext cx="4450427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77053" y="5778153"/>
            <a:ext cx="53501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Kruibare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Kap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109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kees\Mijn documenten\Mijn afbeeldingen\foto's molens\DSC00015.jpg">
            <a:extLst>
              <a:ext uri="{FF2B5EF4-FFF2-40B4-BE49-F238E27FC236}">
                <a16:creationId xmlns:a16="http://schemas.microsoft.com/office/drawing/2014/main" id="{ADBB197D-EE75-4817-8062-ADB936AD5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3901440" y="0"/>
            <a:ext cx="4762500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18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perzie.jpg">
            <a:extLst>
              <a:ext uri="{FF2B5EF4-FFF2-40B4-BE49-F238E27FC236}">
                <a16:creationId xmlns:a16="http://schemas.microsoft.com/office/drawing/2014/main" id="{182EDFBC-F66F-4D52-A8EC-7E0BB412D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0347" y="0"/>
            <a:ext cx="3928705" cy="637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94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EC93388-1880-4BF7-9996-A8A4D31195A2}"/>
              </a:ext>
            </a:extLst>
          </p:cNvPr>
          <p:cNvGrpSpPr/>
          <p:nvPr/>
        </p:nvGrpSpPr>
        <p:grpSpPr>
          <a:xfrm>
            <a:off x="741679" y="0"/>
            <a:ext cx="10708641" cy="5206954"/>
            <a:chOff x="609600" y="1295400"/>
            <a:chExt cx="8305800" cy="4038600"/>
          </a:xfrm>
        </p:grpSpPr>
        <p:pic>
          <p:nvPicPr>
            <p:cNvPr id="4" name="Picture 5" descr="C:\Data\molen\cursus molenaar\Bovenkruier en kruiwerken\persiano.jpg">
              <a:extLst>
                <a:ext uri="{FF2B5EF4-FFF2-40B4-BE49-F238E27FC236}">
                  <a16:creationId xmlns:a16="http://schemas.microsoft.com/office/drawing/2014/main" id="{9B4D778B-1A13-41A9-8E93-302786EA7F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9600" y="1295400"/>
              <a:ext cx="3897313" cy="403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Data\molen\cursus molenaar\Bovenkruier en kruiwerken\persianmill.gif">
              <a:extLst>
                <a:ext uri="{FF2B5EF4-FFF2-40B4-BE49-F238E27FC236}">
                  <a16:creationId xmlns:a16="http://schemas.microsoft.com/office/drawing/2014/main" id="{38F7FF20-10A7-4115-9265-7E01EF575D8B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1295400"/>
              <a:ext cx="4343400" cy="4038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76067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buitenlandse molens\griekenland-kv1.jpg">
            <a:extLst>
              <a:ext uri="{FF2B5EF4-FFF2-40B4-BE49-F238E27FC236}">
                <a16:creationId xmlns:a16="http://schemas.microsoft.com/office/drawing/2014/main" id="{86194653-E3D1-48F0-A9DA-A805E2290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0"/>
            <a:ext cx="9328242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207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BA70E9CC-E7CD-4A33-8848-097564271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3547" y="1439379"/>
            <a:ext cx="35272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nl-NL" sz="3600" dirty="0">
                <a:solidFill>
                  <a:srgbClr val="FFFF00"/>
                </a:solidFill>
              </a:rPr>
              <a:t>Schuif kruiwerken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810C1054-C926-49BE-AD4E-F63EA944B7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3547" y="3314217"/>
            <a:ext cx="355623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nl-NL" sz="3600">
                <a:solidFill>
                  <a:srgbClr val="FFFF00"/>
                </a:solidFill>
              </a:rPr>
              <a:t>Rollen kruiwerken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8ECA2C1-DA91-4CAB-9B00-ECE4B95B5131}"/>
              </a:ext>
            </a:extLst>
          </p:cNvPr>
          <p:cNvGrpSpPr/>
          <p:nvPr/>
        </p:nvGrpSpPr>
        <p:grpSpPr>
          <a:xfrm>
            <a:off x="5446171" y="1017104"/>
            <a:ext cx="4213526" cy="1560731"/>
            <a:chOff x="5446171" y="1017104"/>
            <a:chExt cx="4213526" cy="1560731"/>
          </a:xfrm>
        </p:grpSpPr>
        <p:sp>
          <p:nvSpPr>
            <p:cNvPr id="7" name="Text Box 6">
              <a:extLst>
                <a:ext uri="{FF2B5EF4-FFF2-40B4-BE49-F238E27FC236}">
                  <a16:creationId xmlns:a16="http://schemas.microsoft.com/office/drawing/2014/main" id="{296F1557-968F-4BFE-8B41-2222F1BF95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46171" y="1444142"/>
              <a:ext cx="421352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sz="3600">
                  <a:solidFill>
                    <a:srgbClr val="FFFF00"/>
                  </a:solidFill>
                </a:rPr>
                <a:t>Voeghouten</a:t>
              </a:r>
              <a:r>
                <a:rPr lang="nl-NL" sz="3600">
                  <a:solidFill>
                    <a:srgbClr val="FFFF00"/>
                  </a:solidFill>
                </a:rPr>
                <a:t> kruiwerk</a:t>
              </a:r>
            </a:p>
          </p:txBody>
        </p:sp>
        <p:sp>
          <p:nvSpPr>
            <p:cNvPr id="8" name="Text Box 7">
              <a:extLst>
                <a:ext uri="{FF2B5EF4-FFF2-40B4-BE49-F238E27FC236}">
                  <a16:creationId xmlns:a16="http://schemas.microsoft.com/office/drawing/2014/main" id="{F932F7E2-4FF1-4569-B92F-3F61EB971C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46171" y="1017104"/>
              <a:ext cx="285283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sz="3600">
                  <a:solidFill>
                    <a:srgbClr val="FFFF00"/>
                  </a:solidFill>
                </a:rPr>
                <a:t>Zetel</a:t>
              </a:r>
              <a:r>
                <a:rPr lang="nl-NL" sz="3600">
                  <a:solidFill>
                    <a:srgbClr val="FFFF00"/>
                  </a:solidFill>
                </a:rPr>
                <a:t> kruiwerk</a:t>
              </a:r>
            </a:p>
          </p:txBody>
        </p:sp>
        <p:sp>
          <p:nvSpPr>
            <p:cNvPr id="9" name="Text Box 8">
              <a:extLst>
                <a:ext uri="{FF2B5EF4-FFF2-40B4-BE49-F238E27FC236}">
                  <a16:creationId xmlns:a16="http://schemas.microsoft.com/office/drawing/2014/main" id="{791E4163-0F2E-4CF1-86C9-D3B6803476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46171" y="1931504"/>
              <a:ext cx="332238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sz="3600">
                  <a:solidFill>
                    <a:srgbClr val="FFFF00"/>
                  </a:solidFill>
                </a:rPr>
                <a:t>Neuten</a:t>
              </a:r>
              <a:r>
                <a:rPr lang="nl-NL" sz="3600">
                  <a:solidFill>
                    <a:srgbClr val="FFFF00"/>
                  </a:solidFill>
                </a:rPr>
                <a:t> kruiwerk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57A1216-F42A-402D-BF20-1C7A8D4ABDCC}"/>
              </a:ext>
            </a:extLst>
          </p:cNvPr>
          <p:cNvGrpSpPr/>
          <p:nvPr/>
        </p:nvGrpSpPr>
        <p:grpSpPr>
          <a:xfrm>
            <a:off x="5479508" y="2922104"/>
            <a:ext cx="5941819" cy="1560731"/>
            <a:chOff x="5479508" y="2922104"/>
            <a:chExt cx="5941819" cy="1560731"/>
          </a:xfrm>
        </p:grpSpPr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E9F2530E-1BA2-4F0D-AE1F-2AB7809529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9508" y="3349142"/>
              <a:ext cx="313111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sz="3600" dirty="0">
                  <a:solidFill>
                    <a:srgbClr val="FFFF00"/>
                  </a:solidFill>
                </a:rPr>
                <a:t>Engels</a:t>
              </a:r>
              <a:r>
                <a:rPr lang="nl-NL" sz="3600" dirty="0">
                  <a:solidFill>
                    <a:srgbClr val="FFFF00"/>
                  </a:solidFill>
                </a:rPr>
                <a:t> kruiwerk</a:t>
              </a:r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2DFFA230-2DAB-4474-B4F1-577BA4DA60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9508" y="2922104"/>
              <a:ext cx="5941819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sz="3600" dirty="0" err="1">
                  <a:solidFill>
                    <a:srgbClr val="FFFF00"/>
                  </a:solidFill>
                </a:rPr>
                <a:t>Houten-IJzeren</a:t>
              </a:r>
              <a:r>
                <a:rPr lang="en-US" sz="3600" dirty="0">
                  <a:solidFill>
                    <a:srgbClr val="FFFF00"/>
                  </a:solidFill>
                </a:rPr>
                <a:t> </a:t>
              </a:r>
              <a:r>
                <a:rPr lang="en-US" sz="3600" dirty="0" err="1">
                  <a:solidFill>
                    <a:srgbClr val="FFFF00"/>
                  </a:solidFill>
                </a:rPr>
                <a:t>rollen</a:t>
              </a:r>
              <a:r>
                <a:rPr lang="en-US" sz="3600" dirty="0">
                  <a:solidFill>
                    <a:srgbClr val="FFFF00"/>
                  </a:solidFill>
                </a:rPr>
                <a:t> k</a:t>
              </a:r>
              <a:r>
                <a:rPr lang="nl-NL" sz="3600" dirty="0" err="1">
                  <a:solidFill>
                    <a:srgbClr val="FFFF00"/>
                  </a:solidFill>
                </a:rPr>
                <a:t>ruiwerk</a:t>
              </a:r>
              <a:endParaRPr lang="nl-NL" sz="3600" dirty="0">
                <a:solidFill>
                  <a:srgbClr val="FFFF00"/>
                </a:solidFill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C94E9DB2-8481-4C24-B946-1D0CA4FCF9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9508" y="3836504"/>
              <a:ext cx="454169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en-US" sz="3600">
                  <a:solidFill>
                    <a:srgbClr val="FFFF00"/>
                  </a:solidFill>
                </a:rPr>
                <a:t>K</a:t>
              </a:r>
              <a:r>
                <a:rPr lang="nl-NL" sz="3600">
                  <a:solidFill>
                    <a:srgbClr val="FFFF00"/>
                  </a:solidFill>
                </a:rPr>
                <a:t>ruiwerk</a:t>
              </a:r>
              <a:r>
                <a:rPr lang="en-US" sz="3600">
                  <a:solidFill>
                    <a:srgbClr val="FFFF00"/>
                  </a:solidFill>
                </a:rPr>
                <a:t> op paltrokken</a:t>
              </a:r>
              <a:endParaRPr lang="nl-NL" sz="360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479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utoUpdateAnimBg="0"/>
      <p:bldP spid="6" grpId="0" autoUpdateAnimBg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zetel-standerd.jpg">
            <a:extLst>
              <a:ext uri="{FF2B5EF4-FFF2-40B4-BE49-F238E27FC236}">
                <a16:creationId xmlns:a16="http://schemas.microsoft.com/office/drawing/2014/main" id="{B283631A-FA22-4356-9D22-C99FD80D9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2847" y="0"/>
            <a:ext cx="9092261" cy="6348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686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zetel-standerd2.jpg">
            <a:extLst>
              <a:ext uri="{FF2B5EF4-FFF2-40B4-BE49-F238E27FC236}">
                <a16:creationId xmlns:a16="http://schemas.microsoft.com/office/drawing/2014/main" id="{1B6D7E5C-2AA6-4EE2-96FA-F5E207330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2916" y="0"/>
            <a:ext cx="3698395" cy="6369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4618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standerd-sipman.jpg">
            <a:extLst>
              <a:ext uri="{FF2B5EF4-FFF2-40B4-BE49-F238E27FC236}">
                <a16:creationId xmlns:a16="http://schemas.microsoft.com/office/drawing/2014/main" id="{CDB5F0E6-41F5-4570-89D6-FD0F7A8DA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9373" y="-64184"/>
            <a:ext cx="5273198" cy="700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703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A2FBF7C-B992-496B-AB8D-DC10EDA2D18E}"/>
              </a:ext>
            </a:extLst>
          </p:cNvPr>
          <p:cNvGrpSpPr/>
          <p:nvPr/>
        </p:nvGrpSpPr>
        <p:grpSpPr>
          <a:xfrm>
            <a:off x="1085194" y="0"/>
            <a:ext cx="9775427" cy="6369269"/>
            <a:chOff x="381000" y="914400"/>
            <a:chExt cx="8196263" cy="5340350"/>
          </a:xfrm>
        </p:grpSpPr>
        <p:pic>
          <p:nvPicPr>
            <p:cNvPr id="4" name="Picture 3" descr="C:\cursus molenaar\Bovenkruier en kruiwerken\zetel-wip1.jpg">
              <a:extLst>
                <a:ext uri="{FF2B5EF4-FFF2-40B4-BE49-F238E27FC236}">
                  <a16:creationId xmlns:a16="http://schemas.microsoft.com/office/drawing/2014/main" id="{D07793EB-0992-4ECF-8CB6-4ED79826D3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1000" y="914400"/>
              <a:ext cx="4059238" cy="534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cursus molenaar\Bovenkruier en kruiwerken\zetel-wip2.jpg">
              <a:extLst>
                <a:ext uri="{FF2B5EF4-FFF2-40B4-BE49-F238E27FC236}">
                  <a16:creationId xmlns:a16="http://schemas.microsoft.com/office/drawing/2014/main" id="{05CC1E95-479A-4333-A32C-E08E06959E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944563"/>
              <a:ext cx="4005263" cy="53038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8416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wip-zetel-detail.jpg">
            <a:extLst>
              <a:ext uri="{FF2B5EF4-FFF2-40B4-BE49-F238E27FC236}">
                <a16:creationId xmlns:a16="http://schemas.microsoft.com/office/drawing/2014/main" id="{9C6A99D9-2AF9-46DA-B40F-963799606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1385" y="0"/>
            <a:ext cx="6906935" cy="6369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436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9FB60BC-6DB8-4691-92FB-3177F608C28F}"/>
              </a:ext>
            </a:extLst>
          </p:cNvPr>
          <p:cNvGrpSpPr/>
          <p:nvPr/>
        </p:nvGrpSpPr>
        <p:grpSpPr>
          <a:xfrm>
            <a:off x="1660838" y="0"/>
            <a:ext cx="9326755" cy="6390290"/>
            <a:chOff x="851338" y="0"/>
            <a:chExt cx="8299450" cy="5686425"/>
          </a:xfrm>
        </p:grpSpPr>
        <p:pic>
          <p:nvPicPr>
            <p:cNvPr id="4" name="Picture 3" descr="C:\cursus molenaar\Bovenkruier en kruiwerken\wipmolen-sipman.jpg">
              <a:extLst>
                <a:ext uri="{FF2B5EF4-FFF2-40B4-BE49-F238E27FC236}">
                  <a16:creationId xmlns:a16="http://schemas.microsoft.com/office/drawing/2014/main" id="{471F3036-FC8D-4608-92A2-80F4CE83D3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51338" y="0"/>
              <a:ext cx="3867150" cy="5686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cursus molenaar\Bovenkruier en kruiwerken\vlietmolen.jpg">
              <a:extLst>
                <a:ext uri="{FF2B5EF4-FFF2-40B4-BE49-F238E27FC236}">
                  <a16:creationId xmlns:a16="http://schemas.microsoft.com/office/drawing/2014/main" id="{57EFA951-91C1-4B64-AD56-DA1EFA7E89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89938" y="0"/>
              <a:ext cx="4260850" cy="5638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922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cursus molenaar\Bovenkruier en kruiwerken\mark\138 Zetels smeren 17-01-2006 (1).jpg">
            <a:extLst>
              <a:ext uri="{FF2B5EF4-FFF2-40B4-BE49-F238E27FC236}">
                <a16:creationId xmlns:a16="http://schemas.microsoft.com/office/drawing/2014/main" id="{29689E8F-7F78-453A-B2B9-0E909FA3A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399" y="0"/>
            <a:ext cx="8520387" cy="6390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40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mark\138 Zetels smeren 17-01-2006 (2).jpg">
            <a:extLst>
              <a:ext uri="{FF2B5EF4-FFF2-40B4-BE49-F238E27FC236}">
                <a16:creationId xmlns:a16="http://schemas.microsoft.com/office/drawing/2014/main" id="{35652983-CC7A-4DF4-8369-54EDE9BA1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1189" y="0"/>
            <a:ext cx="8549621" cy="6411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502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mark\138 Zetels smeren 17-01-2006 (3).jpg">
            <a:extLst>
              <a:ext uri="{FF2B5EF4-FFF2-40B4-BE49-F238E27FC236}">
                <a16:creationId xmlns:a16="http://schemas.microsoft.com/office/drawing/2014/main" id="{C5EEBCAC-E0BC-4CD3-A1CF-C015FD572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670" y="0"/>
            <a:ext cx="8507574" cy="6379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912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mark\138 Zetels smeren 17-01-2006 (4).jpg">
            <a:extLst>
              <a:ext uri="{FF2B5EF4-FFF2-40B4-BE49-F238E27FC236}">
                <a16:creationId xmlns:a16="http://schemas.microsoft.com/office/drawing/2014/main" id="{41AE403D-0E06-4DBD-98C3-64908B41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8929" y="0"/>
            <a:ext cx="8477157" cy="6358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6790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mark\138 Zetels smeren 17-01-2006 (6).jpg">
            <a:extLst>
              <a:ext uri="{FF2B5EF4-FFF2-40B4-BE49-F238E27FC236}">
                <a16:creationId xmlns:a16="http://schemas.microsoft.com/office/drawing/2014/main" id="{E6CBAEB3-F89E-4C60-B41E-BBB074706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204" y="0"/>
            <a:ext cx="8521591" cy="6390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034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mark\138 Zetels smeren 17-01-2006 (7).jpg">
            <a:extLst>
              <a:ext uri="{FF2B5EF4-FFF2-40B4-BE49-F238E27FC236}">
                <a16:creationId xmlns:a16="http://schemas.microsoft.com/office/drawing/2014/main" id="{342F27E8-451A-466F-846E-05738499F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1268" y="0"/>
            <a:ext cx="8409464" cy="6306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6243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mark\138 Zetels smeren 17-01-2006 (8).jpg">
            <a:extLst>
              <a:ext uri="{FF2B5EF4-FFF2-40B4-BE49-F238E27FC236}">
                <a16:creationId xmlns:a16="http://schemas.microsoft.com/office/drawing/2014/main" id="{4CFF04AE-8978-498C-B74D-A122E65A2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2676" y="0"/>
            <a:ext cx="8521591" cy="6390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70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4A29A0E-C23B-4D42-9F40-4913F7A10BC8}"/>
              </a:ext>
            </a:extLst>
          </p:cNvPr>
          <p:cNvGrpSpPr/>
          <p:nvPr/>
        </p:nvGrpSpPr>
        <p:grpSpPr>
          <a:xfrm>
            <a:off x="1526627" y="0"/>
            <a:ext cx="8812760" cy="6426985"/>
            <a:chOff x="381000" y="762000"/>
            <a:chExt cx="8045450" cy="5867400"/>
          </a:xfrm>
        </p:grpSpPr>
        <p:pic>
          <p:nvPicPr>
            <p:cNvPr id="4" name="Picture 5" descr="C:\cursus molenaar\sipman\spinnekop.jpg">
              <a:extLst>
                <a:ext uri="{FF2B5EF4-FFF2-40B4-BE49-F238E27FC236}">
                  <a16:creationId xmlns:a16="http://schemas.microsoft.com/office/drawing/2014/main" id="{5F55E470-7614-4D8D-9A12-FC02A6B3D8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1000" y="762000"/>
              <a:ext cx="3900488" cy="586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6" descr="C:\cursus molenaar\sipman\weidemolens.jpg">
              <a:extLst>
                <a:ext uri="{FF2B5EF4-FFF2-40B4-BE49-F238E27FC236}">
                  <a16:creationId xmlns:a16="http://schemas.microsoft.com/office/drawing/2014/main" id="{D2A7EEF7-0ADC-406E-8226-F92F12AA24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419600" y="762000"/>
              <a:ext cx="4006850" cy="586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0E68F0A-6BD6-4C4C-BFBF-A439A702C630}"/>
              </a:ext>
            </a:extLst>
          </p:cNvPr>
          <p:cNvGrpSpPr/>
          <p:nvPr/>
        </p:nvGrpSpPr>
        <p:grpSpPr>
          <a:xfrm>
            <a:off x="2427890" y="0"/>
            <a:ext cx="7725121" cy="6369269"/>
            <a:chOff x="1355835" y="-39414"/>
            <a:chExt cx="7208838" cy="5943600"/>
          </a:xfrm>
        </p:grpSpPr>
        <p:pic>
          <p:nvPicPr>
            <p:cNvPr id="4" name="Picture 3" descr="C:\cursus molenaar\Bovenkruier en kruiwerken\belgische zetelkruier.jpg">
              <a:extLst>
                <a:ext uri="{FF2B5EF4-FFF2-40B4-BE49-F238E27FC236}">
                  <a16:creationId xmlns:a16="http://schemas.microsoft.com/office/drawing/2014/main" id="{550B774E-FBDC-4D73-BA82-BB1664C563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55835" y="-39414"/>
              <a:ext cx="3224213" cy="594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cursus molenaar\Industriemolens\deerlijk1.jpg">
              <a:extLst>
                <a:ext uri="{FF2B5EF4-FFF2-40B4-BE49-F238E27FC236}">
                  <a16:creationId xmlns:a16="http://schemas.microsoft.com/office/drawing/2014/main" id="{61241854-D9AE-4A59-B57D-8CF9BA244E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08635" y="-39414"/>
              <a:ext cx="3856038" cy="594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433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0244583-83BE-4219-AF31-D955ADB3A218}"/>
              </a:ext>
            </a:extLst>
          </p:cNvPr>
          <p:cNvGrpSpPr/>
          <p:nvPr/>
        </p:nvGrpSpPr>
        <p:grpSpPr>
          <a:xfrm>
            <a:off x="449316" y="-1"/>
            <a:ext cx="11457762" cy="6379779"/>
            <a:chOff x="449316" y="-1"/>
            <a:chExt cx="11457762" cy="6379779"/>
          </a:xfrm>
        </p:grpSpPr>
        <p:pic>
          <p:nvPicPr>
            <p:cNvPr id="4" name="Picture 3" descr="voeghouten kruiwerk">
              <a:extLst>
                <a:ext uri="{FF2B5EF4-FFF2-40B4-BE49-F238E27FC236}">
                  <a16:creationId xmlns:a16="http://schemas.microsoft.com/office/drawing/2014/main" id="{9200F092-237E-46F2-9B60-91AB8117D4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9316" y="-1"/>
              <a:ext cx="7153797" cy="63797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4FB328BA-BD73-4DC8-8581-F1FADE504921}"/>
                </a:ext>
              </a:extLst>
            </p:cNvPr>
            <p:cNvSpPr/>
            <p:nvPr/>
          </p:nvSpPr>
          <p:spPr>
            <a:xfrm>
              <a:off x="7742583" y="685800"/>
              <a:ext cx="4164495" cy="448254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  <p:sp>
          <p:nvSpPr>
            <p:cNvPr id="6" name="Text Box 4">
              <a:extLst>
                <a:ext uri="{FF2B5EF4-FFF2-40B4-BE49-F238E27FC236}">
                  <a16:creationId xmlns:a16="http://schemas.microsoft.com/office/drawing/2014/main" id="{4D30EC17-DA3C-40CD-A7F2-BCF1540B7F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01365" y="842362"/>
              <a:ext cx="4012948" cy="40934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1. lange spruit</a:t>
              </a: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2. roosterhout</a:t>
              </a: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3. kruiring</a:t>
              </a: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4. voeghout</a:t>
              </a: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5. rietplank</a:t>
              </a: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6. </a:t>
              </a:r>
              <a:r>
                <a:rPr lang="nl-NL" sz="2000" dirty="0" err="1">
                  <a:solidFill>
                    <a:srgbClr val="FFFF00"/>
                  </a:solidFill>
                </a:rPr>
                <a:t>boventafelement</a:t>
              </a:r>
              <a:endParaRPr lang="nl-NL" sz="2000" dirty="0">
                <a:solidFill>
                  <a:srgbClr val="FFFF00"/>
                </a:solidFill>
              </a:endParaRP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7. keerklamp</a:t>
              </a: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8. diverse kruivloer lassen</a:t>
              </a:r>
            </a:p>
            <a:p>
              <a:pPr marL="457200" indent="-457200" algn="l">
                <a:spcBef>
                  <a:spcPct val="50000"/>
                </a:spcBef>
              </a:pPr>
              <a:r>
                <a:rPr lang="nl-NL" sz="2000" dirty="0">
                  <a:solidFill>
                    <a:srgbClr val="FFFF00"/>
                  </a:solidFill>
                </a:rPr>
                <a:t>9. domphaak </a:t>
              </a:r>
              <a:r>
                <a:rPr lang="nl-NL" sz="2000" i="1" dirty="0">
                  <a:solidFill>
                    <a:srgbClr val="FFFF00"/>
                  </a:solidFill>
                </a:rPr>
                <a:t>(vaak bij kleine molens)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119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voeghouten-kruiwerk.jpg">
            <a:extLst>
              <a:ext uri="{FF2B5EF4-FFF2-40B4-BE49-F238E27FC236}">
                <a16:creationId xmlns:a16="http://schemas.microsoft.com/office/drawing/2014/main" id="{5D44FACC-8AD2-43AE-A4AC-D4FF042D5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4394" y="0"/>
            <a:ext cx="4155440" cy="638048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pSp>
        <p:nvGrpSpPr>
          <p:cNvPr id="6" name="Group 23">
            <a:extLst>
              <a:ext uri="{FF2B5EF4-FFF2-40B4-BE49-F238E27FC236}">
                <a16:creationId xmlns:a16="http://schemas.microsoft.com/office/drawing/2014/main" id="{0E8A4B83-B154-4176-B0FD-8AF6A24619B4}"/>
              </a:ext>
            </a:extLst>
          </p:cNvPr>
          <p:cNvGrpSpPr>
            <a:grpSpLocks/>
          </p:cNvGrpSpPr>
          <p:nvPr/>
        </p:nvGrpSpPr>
        <p:grpSpPr bwMode="auto">
          <a:xfrm>
            <a:off x="5508988" y="1534546"/>
            <a:ext cx="1624430" cy="2433063"/>
            <a:chOff x="2232" y="1344"/>
            <a:chExt cx="964" cy="1446"/>
          </a:xfrm>
        </p:grpSpPr>
        <p:grpSp>
          <p:nvGrpSpPr>
            <p:cNvPr id="7" name="Group 10">
              <a:extLst>
                <a:ext uri="{FF2B5EF4-FFF2-40B4-BE49-F238E27FC236}">
                  <a16:creationId xmlns:a16="http://schemas.microsoft.com/office/drawing/2014/main" id="{050EC233-480A-4BDB-9076-D4BF7007D9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32" y="1424"/>
              <a:ext cx="964" cy="1346"/>
              <a:chOff x="2232" y="1424"/>
              <a:chExt cx="964" cy="1346"/>
            </a:xfrm>
          </p:grpSpPr>
          <p:grpSp>
            <p:nvGrpSpPr>
              <p:cNvPr id="19" name="Group 8">
                <a:extLst>
                  <a:ext uri="{FF2B5EF4-FFF2-40B4-BE49-F238E27FC236}">
                    <a16:creationId xmlns:a16="http://schemas.microsoft.com/office/drawing/2014/main" id="{5C058974-C6B6-4F69-A8BC-07FF69BF43F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232" y="1424"/>
                <a:ext cx="964" cy="1346"/>
                <a:chOff x="4221" y="1320"/>
                <a:chExt cx="964" cy="1346"/>
              </a:xfrm>
            </p:grpSpPr>
            <p:sp>
              <p:nvSpPr>
                <p:cNvPr id="21" name="Freeform 4">
                  <a:extLst>
                    <a:ext uri="{FF2B5EF4-FFF2-40B4-BE49-F238E27FC236}">
                      <a16:creationId xmlns:a16="http://schemas.microsoft.com/office/drawing/2014/main" id="{4B39C767-2905-4D2F-B834-1FCDDD516B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86" y="1971"/>
                  <a:ext cx="113" cy="122"/>
                </a:xfrm>
                <a:custGeom>
                  <a:avLst/>
                  <a:gdLst>
                    <a:gd name="T0" fmla="*/ 0 w 113"/>
                    <a:gd name="T1" fmla="*/ 6 h 122"/>
                    <a:gd name="T2" fmla="*/ 38 w 113"/>
                    <a:gd name="T3" fmla="*/ 110 h 122"/>
                    <a:gd name="T4" fmla="*/ 56 w 113"/>
                    <a:gd name="T5" fmla="*/ 104 h 122"/>
                    <a:gd name="T6" fmla="*/ 87 w 113"/>
                    <a:gd name="T7" fmla="*/ 122 h 122"/>
                    <a:gd name="T8" fmla="*/ 101 w 113"/>
                    <a:gd name="T9" fmla="*/ 110 h 122"/>
                    <a:gd name="T10" fmla="*/ 95 w 113"/>
                    <a:gd name="T11" fmla="*/ 86 h 122"/>
                    <a:gd name="T12" fmla="*/ 113 w 113"/>
                    <a:gd name="T13" fmla="*/ 78 h 122"/>
                    <a:gd name="T14" fmla="*/ 20 w 113"/>
                    <a:gd name="T15" fmla="*/ 0 h 122"/>
                    <a:gd name="T16" fmla="*/ 0 w 113"/>
                    <a:gd name="T17" fmla="*/ 6 h 12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13"/>
                    <a:gd name="T28" fmla="*/ 0 h 122"/>
                    <a:gd name="T29" fmla="*/ 113 w 113"/>
                    <a:gd name="T30" fmla="*/ 122 h 12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13" h="122">
                      <a:moveTo>
                        <a:pt x="0" y="6"/>
                      </a:moveTo>
                      <a:lnTo>
                        <a:pt x="38" y="110"/>
                      </a:lnTo>
                      <a:lnTo>
                        <a:pt x="56" y="104"/>
                      </a:lnTo>
                      <a:lnTo>
                        <a:pt x="87" y="122"/>
                      </a:lnTo>
                      <a:lnTo>
                        <a:pt x="101" y="110"/>
                      </a:lnTo>
                      <a:lnTo>
                        <a:pt x="95" y="86"/>
                      </a:lnTo>
                      <a:lnTo>
                        <a:pt x="113" y="78"/>
                      </a:lnTo>
                      <a:lnTo>
                        <a:pt x="20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F0000">
                    <a:alpha val="50195"/>
                  </a:srgbClr>
                </a:solidFill>
                <a:ln w="9525" cap="flat" cmpd="sng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nl-NL"/>
                </a:p>
              </p:txBody>
            </p:sp>
            <p:sp>
              <p:nvSpPr>
                <p:cNvPr id="22" name="Freeform 5">
                  <a:extLst>
                    <a:ext uri="{FF2B5EF4-FFF2-40B4-BE49-F238E27FC236}">
                      <a16:creationId xmlns:a16="http://schemas.microsoft.com/office/drawing/2014/main" id="{26056E88-ED39-4FDC-AC25-5C3B8E075E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7" y="2567"/>
                  <a:ext cx="148" cy="99"/>
                </a:xfrm>
                <a:custGeom>
                  <a:avLst/>
                  <a:gdLst>
                    <a:gd name="T0" fmla="*/ 13 w 148"/>
                    <a:gd name="T1" fmla="*/ 14 h 99"/>
                    <a:gd name="T2" fmla="*/ 37 w 148"/>
                    <a:gd name="T3" fmla="*/ 0 h 99"/>
                    <a:gd name="T4" fmla="*/ 148 w 148"/>
                    <a:gd name="T5" fmla="*/ 63 h 99"/>
                    <a:gd name="T6" fmla="*/ 99 w 148"/>
                    <a:gd name="T7" fmla="*/ 99 h 99"/>
                    <a:gd name="T8" fmla="*/ 16 w 148"/>
                    <a:gd name="T9" fmla="*/ 63 h 99"/>
                    <a:gd name="T10" fmla="*/ 0 w 148"/>
                    <a:gd name="T11" fmla="*/ 15 h 99"/>
                    <a:gd name="T12" fmla="*/ 13 w 148"/>
                    <a:gd name="T13" fmla="*/ 14 h 9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48"/>
                    <a:gd name="T22" fmla="*/ 0 h 99"/>
                    <a:gd name="T23" fmla="*/ 148 w 148"/>
                    <a:gd name="T24" fmla="*/ 99 h 99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48" h="99">
                      <a:moveTo>
                        <a:pt x="13" y="14"/>
                      </a:moveTo>
                      <a:lnTo>
                        <a:pt x="37" y="0"/>
                      </a:lnTo>
                      <a:lnTo>
                        <a:pt x="148" y="63"/>
                      </a:lnTo>
                      <a:lnTo>
                        <a:pt x="99" y="99"/>
                      </a:lnTo>
                      <a:lnTo>
                        <a:pt x="16" y="63"/>
                      </a:lnTo>
                      <a:lnTo>
                        <a:pt x="0" y="15"/>
                      </a:lnTo>
                      <a:lnTo>
                        <a:pt x="13" y="14"/>
                      </a:lnTo>
                      <a:close/>
                    </a:path>
                  </a:pathLst>
                </a:custGeom>
                <a:solidFill>
                  <a:srgbClr val="FF0000">
                    <a:alpha val="50195"/>
                  </a:srgbClr>
                </a:solidFill>
                <a:ln w="9525" cap="flat" cmpd="sng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nl-NL"/>
                </a:p>
              </p:txBody>
            </p:sp>
            <p:sp>
              <p:nvSpPr>
                <p:cNvPr id="23" name="Freeform 6">
                  <a:extLst>
                    <a:ext uri="{FF2B5EF4-FFF2-40B4-BE49-F238E27FC236}">
                      <a16:creationId xmlns:a16="http://schemas.microsoft.com/office/drawing/2014/main" id="{2D523739-5E4B-4092-8061-C756324A19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2" y="1680"/>
                  <a:ext cx="174" cy="191"/>
                </a:xfrm>
                <a:custGeom>
                  <a:avLst/>
                  <a:gdLst>
                    <a:gd name="T0" fmla="*/ 0 w 174"/>
                    <a:gd name="T1" fmla="*/ 12 h 191"/>
                    <a:gd name="T2" fmla="*/ 87 w 174"/>
                    <a:gd name="T3" fmla="*/ 144 h 191"/>
                    <a:gd name="T4" fmla="*/ 105 w 174"/>
                    <a:gd name="T5" fmla="*/ 132 h 191"/>
                    <a:gd name="T6" fmla="*/ 165 w 174"/>
                    <a:gd name="T7" fmla="*/ 170 h 191"/>
                    <a:gd name="T8" fmla="*/ 174 w 174"/>
                    <a:gd name="T9" fmla="*/ 191 h 191"/>
                    <a:gd name="T10" fmla="*/ 107 w 174"/>
                    <a:gd name="T11" fmla="*/ 66 h 191"/>
                    <a:gd name="T12" fmla="*/ 111 w 174"/>
                    <a:gd name="T13" fmla="*/ 54 h 191"/>
                    <a:gd name="T14" fmla="*/ 9 w 174"/>
                    <a:gd name="T15" fmla="*/ 0 h 191"/>
                    <a:gd name="T16" fmla="*/ 0 w 174"/>
                    <a:gd name="T17" fmla="*/ 12 h 19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74"/>
                    <a:gd name="T28" fmla="*/ 0 h 191"/>
                    <a:gd name="T29" fmla="*/ 174 w 174"/>
                    <a:gd name="T30" fmla="*/ 191 h 19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74" h="191">
                      <a:moveTo>
                        <a:pt x="0" y="12"/>
                      </a:moveTo>
                      <a:lnTo>
                        <a:pt x="87" y="144"/>
                      </a:lnTo>
                      <a:lnTo>
                        <a:pt x="105" y="132"/>
                      </a:lnTo>
                      <a:lnTo>
                        <a:pt x="165" y="170"/>
                      </a:lnTo>
                      <a:lnTo>
                        <a:pt x="174" y="191"/>
                      </a:lnTo>
                      <a:lnTo>
                        <a:pt x="107" y="66"/>
                      </a:lnTo>
                      <a:lnTo>
                        <a:pt x="111" y="54"/>
                      </a:lnTo>
                      <a:lnTo>
                        <a:pt x="9" y="0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solidFill>
                  <a:srgbClr val="FF0000">
                    <a:alpha val="50195"/>
                  </a:srgbClr>
                </a:solidFill>
                <a:ln w="9525" cap="flat" cmpd="sng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nl-NL"/>
                </a:p>
              </p:txBody>
            </p:sp>
            <p:sp>
              <p:nvSpPr>
                <p:cNvPr id="24" name="Freeform 7">
                  <a:extLst>
                    <a:ext uri="{FF2B5EF4-FFF2-40B4-BE49-F238E27FC236}">
                      <a16:creationId xmlns:a16="http://schemas.microsoft.com/office/drawing/2014/main" id="{C85ACF06-384F-46BE-926B-2C8840BC0A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" y="1320"/>
                  <a:ext cx="200" cy="132"/>
                </a:xfrm>
                <a:custGeom>
                  <a:avLst/>
                  <a:gdLst>
                    <a:gd name="T0" fmla="*/ 41 w 200"/>
                    <a:gd name="T1" fmla="*/ 9 h 132"/>
                    <a:gd name="T2" fmla="*/ 0 w 200"/>
                    <a:gd name="T3" fmla="*/ 114 h 132"/>
                    <a:gd name="T4" fmla="*/ 21 w 200"/>
                    <a:gd name="T5" fmla="*/ 107 h 132"/>
                    <a:gd name="T6" fmla="*/ 104 w 200"/>
                    <a:gd name="T7" fmla="*/ 132 h 132"/>
                    <a:gd name="T8" fmla="*/ 117 w 200"/>
                    <a:gd name="T9" fmla="*/ 99 h 132"/>
                    <a:gd name="T10" fmla="*/ 161 w 200"/>
                    <a:gd name="T11" fmla="*/ 87 h 132"/>
                    <a:gd name="T12" fmla="*/ 183 w 200"/>
                    <a:gd name="T13" fmla="*/ 71 h 132"/>
                    <a:gd name="T14" fmla="*/ 200 w 200"/>
                    <a:gd name="T15" fmla="*/ 63 h 132"/>
                    <a:gd name="T16" fmla="*/ 54 w 200"/>
                    <a:gd name="T17" fmla="*/ 0 h 132"/>
                    <a:gd name="T18" fmla="*/ 41 w 200"/>
                    <a:gd name="T19" fmla="*/ 9 h 13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00"/>
                    <a:gd name="T31" fmla="*/ 0 h 132"/>
                    <a:gd name="T32" fmla="*/ 200 w 200"/>
                    <a:gd name="T33" fmla="*/ 132 h 13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00" h="132">
                      <a:moveTo>
                        <a:pt x="41" y="9"/>
                      </a:moveTo>
                      <a:lnTo>
                        <a:pt x="0" y="114"/>
                      </a:lnTo>
                      <a:lnTo>
                        <a:pt x="21" y="107"/>
                      </a:lnTo>
                      <a:lnTo>
                        <a:pt x="104" y="132"/>
                      </a:lnTo>
                      <a:lnTo>
                        <a:pt x="117" y="99"/>
                      </a:lnTo>
                      <a:lnTo>
                        <a:pt x="161" y="87"/>
                      </a:lnTo>
                      <a:lnTo>
                        <a:pt x="183" y="71"/>
                      </a:lnTo>
                      <a:lnTo>
                        <a:pt x="200" y="63"/>
                      </a:lnTo>
                      <a:lnTo>
                        <a:pt x="54" y="0"/>
                      </a:lnTo>
                      <a:lnTo>
                        <a:pt x="41" y="9"/>
                      </a:lnTo>
                      <a:close/>
                    </a:path>
                  </a:pathLst>
                </a:custGeom>
                <a:solidFill>
                  <a:srgbClr val="FF0000">
                    <a:alpha val="50195"/>
                  </a:srgbClr>
                </a:solidFill>
                <a:ln w="9525" cap="flat" cmpd="sng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nl-NL"/>
                </a:p>
              </p:txBody>
            </p:sp>
          </p:grpSp>
          <p:sp>
            <p:nvSpPr>
              <p:cNvPr id="20" name="Freeform 9">
                <a:extLst>
                  <a:ext uri="{FF2B5EF4-FFF2-40B4-BE49-F238E27FC236}">
                    <a16:creationId xmlns:a16="http://schemas.microsoft.com/office/drawing/2014/main" id="{E487B64B-89BB-4493-B33F-ECF348BB57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7" y="1779"/>
                <a:ext cx="77" cy="107"/>
              </a:xfrm>
              <a:custGeom>
                <a:avLst/>
                <a:gdLst>
                  <a:gd name="T0" fmla="*/ 3 w 77"/>
                  <a:gd name="T1" fmla="*/ 0 h 107"/>
                  <a:gd name="T2" fmla="*/ 0 w 77"/>
                  <a:gd name="T3" fmla="*/ 63 h 107"/>
                  <a:gd name="T4" fmla="*/ 77 w 77"/>
                  <a:gd name="T5" fmla="*/ 107 h 107"/>
                  <a:gd name="T6" fmla="*/ 77 w 77"/>
                  <a:gd name="T7" fmla="*/ 32 h 107"/>
                  <a:gd name="T8" fmla="*/ 3 w 77"/>
                  <a:gd name="T9" fmla="*/ 0 h 1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7"/>
                  <a:gd name="T16" fmla="*/ 0 h 107"/>
                  <a:gd name="T17" fmla="*/ 77 w 77"/>
                  <a:gd name="T18" fmla="*/ 107 h 1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7" h="107">
                    <a:moveTo>
                      <a:pt x="3" y="0"/>
                    </a:moveTo>
                    <a:lnTo>
                      <a:pt x="0" y="63"/>
                    </a:lnTo>
                    <a:lnTo>
                      <a:pt x="77" y="107"/>
                    </a:lnTo>
                    <a:lnTo>
                      <a:pt x="77" y="3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F0000">
                  <a:alpha val="50195"/>
                </a:srgbClr>
              </a:solidFill>
              <a:ln w="9525" cap="flat" cmpd="sng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nl-NL"/>
              </a:p>
            </p:txBody>
          </p:sp>
        </p:grpSp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5EC6CC34-29F9-438C-9299-A259D0798D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4" y="1368"/>
              <a:ext cx="90" cy="96"/>
            </a:xfrm>
            <a:custGeom>
              <a:avLst/>
              <a:gdLst>
                <a:gd name="T0" fmla="*/ 0 w 90"/>
                <a:gd name="T1" fmla="*/ 24 h 96"/>
                <a:gd name="T2" fmla="*/ 30 w 90"/>
                <a:gd name="T3" fmla="*/ 0 h 96"/>
                <a:gd name="T4" fmla="*/ 90 w 90"/>
                <a:gd name="T5" fmla="*/ 96 h 96"/>
                <a:gd name="T6" fmla="*/ 39 w 90"/>
                <a:gd name="T7" fmla="*/ 90 h 96"/>
                <a:gd name="T8" fmla="*/ 0 w 90"/>
                <a:gd name="T9" fmla="*/ 24 h 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"/>
                <a:gd name="T16" fmla="*/ 0 h 96"/>
                <a:gd name="T17" fmla="*/ 90 w 90"/>
                <a:gd name="T18" fmla="*/ 96 h 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" h="96">
                  <a:moveTo>
                    <a:pt x="0" y="24"/>
                  </a:moveTo>
                  <a:lnTo>
                    <a:pt x="30" y="0"/>
                  </a:lnTo>
                  <a:lnTo>
                    <a:pt x="90" y="96"/>
                  </a:lnTo>
                  <a:lnTo>
                    <a:pt x="39" y="9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9" name="Freeform 13">
              <a:extLst>
                <a:ext uri="{FF2B5EF4-FFF2-40B4-BE49-F238E27FC236}">
                  <a16:creationId xmlns:a16="http://schemas.microsoft.com/office/drawing/2014/main" id="{24AE9578-7858-463E-9EE6-C668AA3E2A3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8" y="1344"/>
              <a:ext cx="90" cy="138"/>
            </a:xfrm>
            <a:custGeom>
              <a:avLst/>
              <a:gdLst>
                <a:gd name="T0" fmla="*/ 30 w 90"/>
                <a:gd name="T1" fmla="*/ 0 h 138"/>
                <a:gd name="T2" fmla="*/ 90 w 90"/>
                <a:gd name="T3" fmla="*/ 126 h 138"/>
                <a:gd name="T4" fmla="*/ 60 w 90"/>
                <a:gd name="T5" fmla="*/ 138 h 138"/>
                <a:gd name="T6" fmla="*/ 0 w 90"/>
                <a:gd name="T7" fmla="*/ 9 h 13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138"/>
                <a:gd name="T14" fmla="*/ 90 w 90"/>
                <a:gd name="T15" fmla="*/ 138 h 13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138">
                  <a:moveTo>
                    <a:pt x="30" y="0"/>
                  </a:moveTo>
                  <a:lnTo>
                    <a:pt x="90" y="126"/>
                  </a:lnTo>
                  <a:lnTo>
                    <a:pt x="60" y="138"/>
                  </a:lnTo>
                  <a:lnTo>
                    <a:pt x="0" y="9"/>
                  </a:lnTo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9DAAA79A-3E11-4A74-A7AC-48820C909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4" y="1368"/>
              <a:ext cx="63" cy="129"/>
            </a:xfrm>
            <a:custGeom>
              <a:avLst/>
              <a:gdLst>
                <a:gd name="T0" fmla="*/ 18 w 63"/>
                <a:gd name="T1" fmla="*/ 24 h 129"/>
                <a:gd name="T2" fmla="*/ 30 w 63"/>
                <a:gd name="T3" fmla="*/ 3 h 129"/>
                <a:gd name="T4" fmla="*/ 63 w 63"/>
                <a:gd name="T5" fmla="*/ 129 h 129"/>
                <a:gd name="T6" fmla="*/ 21 w 63"/>
                <a:gd name="T7" fmla="*/ 120 h 129"/>
                <a:gd name="T8" fmla="*/ 0 w 63"/>
                <a:gd name="T9" fmla="*/ 0 h 1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129"/>
                <a:gd name="T17" fmla="*/ 63 w 63"/>
                <a:gd name="T18" fmla="*/ 129 h 1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129">
                  <a:moveTo>
                    <a:pt x="18" y="24"/>
                  </a:moveTo>
                  <a:lnTo>
                    <a:pt x="30" y="3"/>
                  </a:lnTo>
                  <a:lnTo>
                    <a:pt x="63" y="129"/>
                  </a:lnTo>
                  <a:lnTo>
                    <a:pt x="21" y="120"/>
                  </a:lnTo>
                  <a:lnTo>
                    <a:pt x="0" y="0"/>
                  </a:lnTo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2" name="Freeform 16">
              <a:extLst>
                <a:ext uri="{FF2B5EF4-FFF2-40B4-BE49-F238E27FC236}">
                  <a16:creationId xmlns:a16="http://schemas.microsoft.com/office/drawing/2014/main" id="{284C7AFE-E9D2-49EE-9D5E-61C226FAC0F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2" y="1521"/>
              <a:ext cx="51" cy="105"/>
            </a:xfrm>
            <a:custGeom>
              <a:avLst/>
              <a:gdLst>
                <a:gd name="T0" fmla="*/ 21 w 51"/>
                <a:gd name="T1" fmla="*/ 0 h 105"/>
                <a:gd name="T2" fmla="*/ 51 w 51"/>
                <a:gd name="T3" fmla="*/ 21 h 105"/>
                <a:gd name="T4" fmla="*/ 33 w 51"/>
                <a:gd name="T5" fmla="*/ 105 h 105"/>
                <a:gd name="T6" fmla="*/ 0 w 51"/>
                <a:gd name="T7" fmla="*/ 87 h 105"/>
                <a:gd name="T8" fmla="*/ 21 w 5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1"/>
                <a:gd name="T16" fmla="*/ 0 h 105"/>
                <a:gd name="T17" fmla="*/ 51 w 51"/>
                <a:gd name="T18" fmla="*/ 105 h 1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1" h="105">
                  <a:moveTo>
                    <a:pt x="21" y="0"/>
                  </a:moveTo>
                  <a:lnTo>
                    <a:pt x="51" y="21"/>
                  </a:lnTo>
                  <a:lnTo>
                    <a:pt x="33" y="105"/>
                  </a:lnTo>
                  <a:lnTo>
                    <a:pt x="0" y="87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3" name="Freeform 17">
              <a:extLst>
                <a:ext uri="{FF2B5EF4-FFF2-40B4-BE49-F238E27FC236}">
                  <a16:creationId xmlns:a16="http://schemas.microsoft.com/office/drawing/2014/main" id="{95624CBB-6833-491E-BF2D-15897A86F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4" y="1629"/>
              <a:ext cx="66" cy="96"/>
            </a:xfrm>
            <a:custGeom>
              <a:avLst/>
              <a:gdLst>
                <a:gd name="T0" fmla="*/ 36 w 66"/>
                <a:gd name="T1" fmla="*/ 0 h 96"/>
                <a:gd name="T2" fmla="*/ 66 w 66"/>
                <a:gd name="T3" fmla="*/ 30 h 96"/>
                <a:gd name="T4" fmla="*/ 27 w 66"/>
                <a:gd name="T5" fmla="*/ 96 h 96"/>
                <a:gd name="T6" fmla="*/ 0 w 66"/>
                <a:gd name="T7" fmla="*/ 69 h 96"/>
                <a:gd name="T8" fmla="*/ 36 w 66"/>
                <a:gd name="T9" fmla="*/ 0 h 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"/>
                <a:gd name="T16" fmla="*/ 0 h 96"/>
                <a:gd name="T17" fmla="*/ 66 w 66"/>
                <a:gd name="T18" fmla="*/ 96 h 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" h="96">
                  <a:moveTo>
                    <a:pt x="36" y="0"/>
                  </a:moveTo>
                  <a:lnTo>
                    <a:pt x="66" y="30"/>
                  </a:lnTo>
                  <a:lnTo>
                    <a:pt x="27" y="96"/>
                  </a:lnTo>
                  <a:lnTo>
                    <a:pt x="0" y="69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4" name="Freeform 18">
              <a:extLst>
                <a:ext uri="{FF2B5EF4-FFF2-40B4-BE49-F238E27FC236}">
                  <a16:creationId xmlns:a16="http://schemas.microsoft.com/office/drawing/2014/main" id="{80DFB1B8-8EBB-4098-BEAE-C12DE8F5D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6" y="1758"/>
              <a:ext cx="63" cy="54"/>
            </a:xfrm>
            <a:custGeom>
              <a:avLst/>
              <a:gdLst>
                <a:gd name="T0" fmla="*/ 39 w 63"/>
                <a:gd name="T1" fmla="*/ 0 h 54"/>
                <a:gd name="T2" fmla="*/ 63 w 63"/>
                <a:gd name="T3" fmla="*/ 27 h 54"/>
                <a:gd name="T4" fmla="*/ 39 w 63"/>
                <a:gd name="T5" fmla="*/ 54 h 54"/>
                <a:gd name="T6" fmla="*/ 0 w 63"/>
                <a:gd name="T7" fmla="*/ 39 h 54"/>
                <a:gd name="T8" fmla="*/ 39 w 63"/>
                <a:gd name="T9" fmla="*/ 0 h 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54"/>
                <a:gd name="T17" fmla="*/ 63 w 63"/>
                <a:gd name="T18" fmla="*/ 54 h 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54">
                  <a:moveTo>
                    <a:pt x="39" y="0"/>
                  </a:moveTo>
                  <a:lnTo>
                    <a:pt x="63" y="27"/>
                  </a:lnTo>
                  <a:lnTo>
                    <a:pt x="39" y="54"/>
                  </a:lnTo>
                  <a:lnTo>
                    <a:pt x="0" y="39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5" name="Freeform 19">
              <a:extLst>
                <a:ext uri="{FF2B5EF4-FFF2-40B4-BE49-F238E27FC236}">
                  <a16:creationId xmlns:a16="http://schemas.microsoft.com/office/drawing/2014/main" id="{B8328A89-3E80-4AD1-8461-0048E86049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" y="2325"/>
              <a:ext cx="57" cy="48"/>
            </a:xfrm>
            <a:custGeom>
              <a:avLst/>
              <a:gdLst>
                <a:gd name="T0" fmla="*/ 21 w 57"/>
                <a:gd name="T1" fmla="*/ 0 h 48"/>
                <a:gd name="T2" fmla="*/ 0 w 57"/>
                <a:gd name="T3" fmla="*/ 15 h 48"/>
                <a:gd name="T4" fmla="*/ 27 w 57"/>
                <a:gd name="T5" fmla="*/ 48 h 48"/>
                <a:gd name="T6" fmla="*/ 57 w 57"/>
                <a:gd name="T7" fmla="*/ 15 h 48"/>
                <a:gd name="T8" fmla="*/ 21 w 57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7"/>
                <a:gd name="T16" fmla="*/ 0 h 48"/>
                <a:gd name="T17" fmla="*/ 57 w 57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7" h="48">
                  <a:moveTo>
                    <a:pt x="21" y="0"/>
                  </a:moveTo>
                  <a:lnTo>
                    <a:pt x="0" y="15"/>
                  </a:lnTo>
                  <a:lnTo>
                    <a:pt x="27" y="48"/>
                  </a:lnTo>
                  <a:lnTo>
                    <a:pt x="57" y="15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6" name="Freeform 20">
              <a:extLst>
                <a:ext uri="{FF2B5EF4-FFF2-40B4-BE49-F238E27FC236}">
                  <a16:creationId xmlns:a16="http://schemas.microsoft.com/office/drawing/2014/main" id="{5970F7BD-03F3-4CC8-9C6E-183FDFE69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0" y="2457"/>
              <a:ext cx="48" cy="108"/>
            </a:xfrm>
            <a:custGeom>
              <a:avLst/>
              <a:gdLst>
                <a:gd name="T0" fmla="*/ 0 w 48"/>
                <a:gd name="T1" fmla="*/ 78 h 108"/>
                <a:gd name="T2" fmla="*/ 27 w 48"/>
                <a:gd name="T3" fmla="*/ 108 h 108"/>
                <a:gd name="T4" fmla="*/ 48 w 48"/>
                <a:gd name="T5" fmla="*/ 15 h 108"/>
                <a:gd name="T6" fmla="*/ 15 w 48"/>
                <a:gd name="T7" fmla="*/ 0 h 108"/>
                <a:gd name="T8" fmla="*/ 0 w 48"/>
                <a:gd name="T9" fmla="*/ 78 h 1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8"/>
                <a:gd name="T16" fmla="*/ 0 h 108"/>
                <a:gd name="T17" fmla="*/ 48 w 48"/>
                <a:gd name="T18" fmla="*/ 108 h 10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8" h="108">
                  <a:moveTo>
                    <a:pt x="0" y="78"/>
                  </a:moveTo>
                  <a:lnTo>
                    <a:pt x="27" y="108"/>
                  </a:lnTo>
                  <a:lnTo>
                    <a:pt x="48" y="15"/>
                  </a:lnTo>
                  <a:lnTo>
                    <a:pt x="15" y="0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7" name="Freeform 21">
              <a:extLst>
                <a:ext uri="{FF2B5EF4-FFF2-40B4-BE49-F238E27FC236}">
                  <a16:creationId xmlns:a16="http://schemas.microsoft.com/office/drawing/2014/main" id="{DBF32980-051E-4287-810F-326F69B247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0" y="2700"/>
              <a:ext cx="30" cy="54"/>
            </a:xfrm>
            <a:custGeom>
              <a:avLst/>
              <a:gdLst>
                <a:gd name="T0" fmla="*/ 0 w 30"/>
                <a:gd name="T1" fmla="*/ 36 h 54"/>
                <a:gd name="T2" fmla="*/ 30 w 30"/>
                <a:gd name="T3" fmla="*/ 54 h 54"/>
                <a:gd name="T4" fmla="*/ 27 w 30"/>
                <a:gd name="T5" fmla="*/ 0 h 54"/>
                <a:gd name="T6" fmla="*/ 0 w 30"/>
                <a:gd name="T7" fmla="*/ 9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0"/>
                <a:gd name="T13" fmla="*/ 0 h 54"/>
                <a:gd name="T14" fmla="*/ 30 w 30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0" h="54">
                  <a:moveTo>
                    <a:pt x="0" y="36"/>
                  </a:moveTo>
                  <a:lnTo>
                    <a:pt x="30" y="54"/>
                  </a:lnTo>
                  <a:lnTo>
                    <a:pt x="27" y="0"/>
                  </a:lnTo>
                  <a:lnTo>
                    <a:pt x="0" y="9"/>
                  </a:lnTo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  <p:sp>
          <p:nvSpPr>
            <p:cNvPr id="18" name="Freeform 22">
              <a:extLst>
                <a:ext uri="{FF2B5EF4-FFF2-40B4-BE49-F238E27FC236}">
                  <a16:creationId xmlns:a16="http://schemas.microsoft.com/office/drawing/2014/main" id="{21887610-CE3C-4CC7-B5CE-329F4A6BE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2" y="2700"/>
              <a:ext cx="63" cy="90"/>
            </a:xfrm>
            <a:custGeom>
              <a:avLst/>
              <a:gdLst>
                <a:gd name="T0" fmla="*/ 0 w 63"/>
                <a:gd name="T1" fmla="*/ 6 h 90"/>
                <a:gd name="T2" fmla="*/ 39 w 63"/>
                <a:gd name="T3" fmla="*/ 0 h 90"/>
                <a:gd name="T4" fmla="*/ 63 w 63"/>
                <a:gd name="T5" fmla="*/ 90 h 90"/>
                <a:gd name="T6" fmla="*/ 24 w 63"/>
                <a:gd name="T7" fmla="*/ 81 h 90"/>
                <a:gd name="T8" fmla="*/ 0 w 63"/>
                <a:gd name="T9" fmla="*/ 6 h 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"/>
                <a:gd name="T16" fmla="*/ 0 h 90"/>
                <a:gd name="T17" fmla="*/ 63 w 63"/>
                <a:gd name="T18" fmla="*/ 90 h 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" h="90">
                  <a:moveTo>
                    <a:pt x="0" y="6"/>
                  </a:moveTo>
                  <a:lnTo>
                    <a:pt x="39" y="0"/>
                  </a:lnTo>
                  <a:lnTo>
                    <a:pt x="63" y="90"/>
                  </a:lnTo>
                  <a:lnTo>
                    <a:pt x="24" y="8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FF0000">
                <a:alpha val="50195"/>
              </a:srgbClr>
            </a:soli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397414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foto's molen de weert\P1010111.JPG">
            <a:extLst>
              <a:ext uri="{FF2B5EF4-FFF2-40B4-BE49-F238E27FC236}">
                <a16:creationId xmlns:a16="http://schemas.microsoft.com/office/drawing/2014/main" id="{62602F5F-EADC-4BF4-BA3C-217099B6E8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1080" y="0"/>
            <a:ext cx="9861568" cy="633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0852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kees\Mijn documenten\Mijn afbeeldingen\foto's molen de weert\P10101171x1.jpg">
            <a:extLst>
              <a:ext uri="{FF2B5EF4-FFF2-40B4-BE49-F238E27FC236}">
                <a16:creationId xmlns:a16="http://schemas.microsoft.com/office/drawing/2014/main" id="{8BA627E3-38CC-4091-AB3C-3A99C5CAC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5079" y="0"/>
            <a:ext cx="9813139" cy="636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776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malta1.jpg">
            <a:extLst>
              <a:ext uri="{FF2B5EF4-FFF2-40B4-BE49-F238E27FC236}">
                <a16:creationId xmlns:a16="http://schemas.microsoft.com/office/drawing/2014/main" id="{8CD695B2-E0F5-47E3-B7ED-3A9308764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9265" y="0"/>
            <a:ext cx="9473470" cy="62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011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malta3.jpg">
            <a:extLst>
              <a:ext uri="{FF2B5EF4-FFF2-40B4-BE49-F238E27FC236}">
                <a16:creationId xmlns:a16="http://schemas.microsoft.com/office/drawing/2014/main" id="{8A626E40-98C6-4DD5-8786-8D5559EEE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7072" y="0"/>
            <a:ext cx="4250084" cy="6393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468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malta2.jpg">
            <a:extLst>
              <a:ext uri="{FF2B5EF4-FFF2-40B4-BE49-F238E27FC236}">
                <a16:creationId xmlns:a16="http://schemas.microsoft.com/office/drawing/2014/main" id="{871E9A59-684D-4002-82B6-C088693D5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9040" y="0"/>
            <a:ext cx="9556416" cy="6355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77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malta4.jpg">
            <a:extLst>
              <a:ext uri="{FF2B5EF4-FFF2-40B4-BE49-F238E27FC236}">
                <a16:creationId xmlns:a16="http://schemas.microsoft.com/office/drawing/2014/main" id="{0A11D6FC-9DB0-45F4-9069-A97091EE8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7628" y="-472440"/>
            <a:ext cx="4568972" cy="687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601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neuten1.jpg">
            <a:extLst>
              <a:ext uri="{FF2B5EF4-FFF2-40B4-BE49-F238E27FC236}">
                <a16:creationId xmlns:a16="http://schemas.microsoft.com/office/drawing/2014/main" id="{4E578C7F-8E85-45D1-A981-BD735CD1B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5440" y="0"/>
            <a:ext cx="867905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3694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molens powerpoint\keerkuip6.jpg">
            <a:extLst>
              <a:ext uri="{FF2B5EF4-FFF2-40B4-BE49-F238E27FC236}">
                <a16:creationId xmlns:a16="http://schemas.microsoft.com/office/drawing/2014/main" id="{FF3E5689-A93D-4414-9D22-12A7E09DB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8218" y="-434856"/>
            <a:ext cx="9295564" cy="672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504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molens powerpoint\neutenkruiwerk7.jpg">
            <a:extLst>
              <a:ext uri="{FF2B5EF4-FFF2-40B4-BE49-F238E27FC236}">
                <a16:creationId xmlns:a16="http://schemas.microsoft.com/office/drawing/2014/main" id="{680AE185-B34A-46B8-A15D-E24AA2051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8292" y="0"/>
            <a:ext cx="8795416" cy="638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4149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DSC_0742.JPG">
            <a:extLst>
              <a:ext uri="{FF2B5EF4-FFF2-40B4-BE49-F238E27FC236}">
                <a16:creationId xmlns:a16="http://schemas.microsoft.com/office/drawing/2014/main" id="{E26FE2B8-20E0-4721-A4EF-A2F673AB5BE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0783" y="0"/>
            <a:ext cx="9642085" cy="641096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497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4" descr="DSC_0100.JPG">
            <a:extLst>
              <a:ext uri="{FF2B5EF4-FFF2-40B4-BE49-F238E27FC236}">
                <a16:creationId xmlns:a16="http://schemas.microsoft.com/office/drawing/2014/main" id="{F1B0024D-A8A4-4FDF-9E63-D47CE4267DD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4959" y="0"/>
            <a:ext cx="9639083" cy="640896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30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rollenkruiwerk.jpg">
            <a:extLst>
              <a:ext uri="{FF2B5EF4-FFF2-40B4-BE49-F238E27FC236}">
                <a16:creationId xmlns:a16="http://schemas.microsoft.com/office/drawing/2014/main" id="{D54A82E9-DC20-4F60-B469-8082052F9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7942" y="0"/>
            <a:ext cx="8470596" cy="639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282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6FBBA61-76CB-4949-BC72-5AE58A890A3A}"/>
              </a:ext>
            </a:extLst>
          </p:cNvPr>
          <p:cNvGrpSpPr/>
          <p:nvPr/>
        </p:nvGrpSpPr>
        <p:grpSpPr>
          <a:xfrm>
            <a:off x="725113" y="-71120"/>
            <a:ext cx="10745528" cy="6532881"/>
            <a:chOff x="725113" y="-71120"/>
            <a:chExt cx="10745528" cy="6532881"/>
          </a:xfrm>
        </p:grpSpPr>
        <p:pic>
          <p:nvPicPr>
            <p:cNvPr id="4" name="Picture 3" descr="C:\Documents and Settings\kees\Mijn documenten\Mijn afbeeldingen\molenbouw\041701_1.jpg (255).jpg">
              <a:extLst>
                <a:ext uri="{FF2B5EF4-FFF2-40B4-BE49-F238E27FC236}">
                  <a16:creationId xmlns:a16="http://schemas.microsoft.com/office/drawing/2014/main" id="{9FB1D2F8-16EB-43A2-AC74-5FEDC8461E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25113" y="-71120"/>
              <a:ext cx="7200125" cy="36624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Documents and Settings\kees\Mijn documenten\Mijn afbeeldingen\infofoto's molens\rolring.jpg">
              <a:extLst>
                <a:ext uri="{FF2B5EF4-FFF2-40B4-BE49-F238E27FC236}">
                  <a16:creationId xmlns:a16="http://schemas.microsoft.com/office/drawing/2014/main" id="{F4DD5DAF-52E3-439D-BE03-815840B173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66646" y="2298701"/>
              <a:ext cx="5703995" cy="41630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552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pieterhofkamp\rollenkruiwerkdalfsen1.jpg">
            <a:extLst>
              <a:ext uri="{FF2B5EF4-FFF2-40B4-BE49-F238E27FC236}">
                <a16:creationId xmlns:a16="http://schemas.microsoft.com/office/drawing/2014/main" id="{E8BA385C-1D7C-4E58-A472-33A10FED4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0"/>
            <a:ext cx="85344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0196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rollensluis.jpg">
            <a:extLst>
              <a:ext uri="{FF2B5EF4-FFF2-40B4-BE49-F238E27FC236}">
                <a16:creationId xmlns:a16="http://schemas.microsoft.com/office/drawing/2014/main" id="{6C99E156-E3D1-4532-B479-B097420E9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5156" y="0"/>
            <a:ext cx="6482080" cy="641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511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4015F5F-9D23-483C-A3F3-1ACC5B24F120}"/>
              </a:ext>
            </a:extLst>
          </p:cNvPr>
          <p:cNvGrpSpPr/>
          <p:nvPr/>
        </p:nvGrpSpPr>
        <p:grpSpPr>
          <a:xfrm>
            <a:off x="584200" y="21386"/>
            <a:ext cx="10183237" cy="6531814"/>
            <a:chOff x="228600" y="990600"/>
            <a:chExt cx="8828135" cy="5662613"/>
          </a:xfrm>
        </p:grpSpPr>
        <p:pic>
          <p:nvPicPr>
            <p:cNvPr id="4" name="Picture 4" descr="C:\Documents and Settings\kees\Mijn documenten\Mijn afbeeldingen\pieterhofkamp\rollensluisdalfsen1.jpg">
              <a:extLst>
                <a:ext uri="{FF2B5EF4-FFF2-40B4-BE49-F238E27FC236}">
                  <a16:creationId xmlns:a16="http://schemas.microsoft.com/office/drawing/2014/main" id="{6BDF6294-62A7-4CA7-B0F6-777A81BC53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990600"/>
              <a:ext cx="4495800" cy="3011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5" descr="C:\Documents and Settings\kees\Mijn documenten\Mijn afbeeldingen\nieuwe molenfoto's\rollensluis.jpg">
              <a:extLst>
                <a:ext uri="{FF2B5EF4-FFF2-40B4-BE49-F238E27FC236}">
                  <a16:creationId xmlns:a16="http://schemas.microsoft.com/office/drawing/2014/main" id="{246C1972-4AD3-4821-9E96-138A9CE94C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lum bright="10000"/>
            </a:blip>
            <a:srcRect/>
            <a:stretch>
              <a:fillRect/>
            </a:stretch>
          </p:blipFill>
          <p:spPr bwMode="auto">
            <a:xfrm>
              <a:off x="3810000" y="3429000"/>
              <a:ext cx="4419600" cy="3224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C:\Documents and Settings\kees\Mijn documenten\Mijn afbeeldingen\infofoto's molens\infofoto's molen2\rollen_z.jpeg">
              <a:extLst>
                <a:ext uri="{FF2B5EF4-FFF2-40B4-BE49-F238E27FC236}">
                  <a16:creationId xmlns:a16="http://schemas.microsoft.com/office/drawing/2014/main" id="{D651C65C-879B-4EE3-AE4A-871F1AAB19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84935" y="990600"/>
              <a:ext cx="2971800" cy="2414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634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ngels kruiwerk">
            <a:extLst>
              <a:ext uri="{FF2B5EF4-FFF2-40B4-BE49-F238E27FC236}">
                <a16:creationId xmlns:a16="http://schemas.microsoft.com/office/drawing/2014/main" id="{E31A3E04-ED5D-4995-96B4-BC12AEA01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2159" y="-582008"/>
            <a:ext cx="6779910" cy="676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392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kees\Mijn documenten\Mijn afbeeldingen\molens powerpoint\engelskruiwerkq1.jpg">
            <a:extLst>
              <a:ext uri="{FF2B5EF4-FFF2-40B4-BE49-F238E27FC236}">
                <a16:creationId xmlns:a16="http://schemas.microsoft.com/office/drawing/2014/main" id="{C1C4DE2F-8606-4FD5-B49B-4B0D718B4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2349" y="-1056640"/>
            <a:ext cx="10024533" cy="751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3360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infofoto's molens\infofoto's molen2\engelskruiwerk.jpg">
            <a:extLst>
              <a:ext uri="{FF2B5EF4-FFF2-40B4-BE49-F238E27FC236}">
                <a16:creationId xmlns:a16="http://schemas.microsoft.com/office/drawing/2014/main" id="{B2A30033-0C77-419E-ACC8-0EFC26364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3160" y="0"/>
            <a:ext cx="9548912" cy="6439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0288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sipman\paltrok1.jpg">
            <a:extLst>
              <a:ext uri="{FF2B5EF4-FFF2-40B4-BE49-F238E27FC236}">
                <a16:creationId xmlns:a16="http://schemas.microsoft.com/office/drawing/2014/main" id="{C894B995-E86A-46A6-BB59-7BADF4F0D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8920" y="0"/>
            <a:ext cx="4468447" cy="626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51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Kruiwerk van paltrok">
            <a:extLst>
              <a:ext uri="{FF2B5EF4-FFF2-40B4-BE49-F238E27FC236}">
                <a16:creationId xmlns:a16="http://schemas.microsoft.com/office/drawing/2014/main" id="{E91FFF57-10A6-492C-851A-5CD3F9005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3471" y="-355600"/>
            <a:ext cx="6378441" cy="645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9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home-1.filternet.nl/~fn007165/i1275509-3.jpg">
            <a:extLst>
              <a:ext uri="{FF2B5EF4-FFF2-40B4-BE49-F238E27FC236}">
                <a16:creationId xmlns:a16="http://schemas.microsoft.com/office/drawing/2014/main" id="{A4BAC926-09E7-4995-9BC9-B7614F66B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1300665" y="0"/>
            <a:ext cx="9590670" cy="644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217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kees\Mijn documenten\Mijn afbeeldingen\foto's molens\otter1.jpg">
            <a:extLst>
              <a:ext uri="{FF2B5EF4-FFF2-40B4-BE49-F238E27FC236}">
                <a16:creationId xmlns:a16="http://schemas.microsoft.com/office/drawing/2014/main" id="{235A8F8A-4DC8-48CE-8530-4D14ADDF4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760" y="0"/>
            <a:ext cx="9147984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25176" y="5778153"/>
            <a:ext cx="385387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Kruiwerken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421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detail-torenmolen.jpg">
            <a:extLst>
              <a:ext uri="{FF2B5EF4-FFF2-40B4-BE49-F238E27FC236}">
                <a16:creationId xmlns:a16="http://schemas.microsoft.com/office/drawing/2014/main" id="{E147BD82-FA9C-4AC4-A72B-2F1F44076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0"/>
            <a:ext cx="9363456" cy="6177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1167559" y="5778153"/>
            <a:ext cx="1016913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van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705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cursus molenaar\Bovenkruier en kruiwerken\kruiwerk-torenmolen.jpg">
            <a:extLst>
              <a:ext uri="{FF2B5EF4-FFF2-40B4-BE49-F238E27FC236}">
                <a16:creationId xmlns:a16="http://schemas.microsoft.com/office/drawing/2014/main" id="{D73DF75D-2F64-49DF-9797-EB6ECD134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6079" y="0"/>
            <a:ext cx="5736481" cy="664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1167559" y="5778153"/>
            <a:ext cx="1016913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van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4416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kees\Mijn documenten\Mijn afbeeldingen\pieterhofkamp\kruilier_z.jpeg">
            <a:extLst>
              <a:ext uri="{FF2B5EF4-FFF2-40B4-BE49-F238E27FC236}">
                <a16:creationId xmlns:a16="http://schemas.microsoft.com/office/drawing/2014/main" id="{08B637E5-FC47-4E8F-96B2-2A36D270D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698417" y="-86360"/>
            <a:ext cx="10795165" cy="6497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1167559" y="5778153"/>
            <a:ext cx="1016913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van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080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kees\Mijn documenten\Mijn afbeeldingen\pieterhofkamp\kruilier5_z.jpeg">
            <a:extLst>
              <a:ext uri="{FF2B5EF4-FFF2-40B4-BE49-F238E27FC236}">
                <a16:creationId xmlns:a16="http://schemas.microsoft.com/office/drawing/2014/main" id="{AF0E038B-D225-4DC6-8ABC-F08777450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8000"/>
          </a:blip>
          <a:srcRect/>
          <a:stretch>
            <a:fillRect/>
          </a:stretch>
        </p:blipFill>
        <p:spPr bwMode="auto">
          <a:xfrm>
            <a:off x="1413776" y="0"/>
            <a:ext cx="9364447" cy="646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1167559" y="5778153"/>
            <a:ext cx="1016913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van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76377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kees\Mijn documenten\Mijn afbeeldingen\molens powerpoint\kruirem_z.jpeg">
            <a:extLst>
              <a:ext uri="{FF2B5EF4-FFF2-40B4-BE49-F238E27FC236}">
                <a16:creationId xmlns:a16="http://schemas.microsoft.com/office/drawing/2014/main" id="{69B5D440-0203-4B2B-91AF-2914BD0F3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9080" y="-208280"/>
            <a:ext cx="8813800" cy="6619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1167559" y="5778153"/>
            <a:ext cx="1016913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van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Torenmolen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041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binnenkruier">
            <a:extLst>
              <a:ext uri="{FF2B5EF4-FFF2-40B4-BE49-F238E27FC236}">
                <a16:creationId xmlns:a16="http://schemas.microsoft.com/office/drawing/2014/main" id="{41B1594B-AD83-4A95-AA95-0990C4EB1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9880" y="0"/>
            <a:ext cx="9600450" cy="638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57320" y="5778153"/>
            <a:ext cx="53896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Binnenkruier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429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cursus molenaar\Bovenkruier en kruiwerken\binnenkruier1.jpg">
            <a:extLst>
              <a:ext uri="{FF2B5EF4-FFF2-40B4-BE49-F238E27FC236}">
                <a16:creationId xmlns:a16="http://schemas.microsoft.com/office/drawing/2014/main" id="{719E00EF-63FE-42B3-B903-D789A1CBD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5136" y="-19398"/>
            <a:ext cx="7522039" cy="6430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57320" y="5778153"/>
            <a:ext cx="53896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Binnenkruier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107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kees\Mijn documenten\Mijn afbeeldingen\nieuwe molenfoto's\Kruireep.jpg">
            <a:extLst>
              <a:ext uri="{FF2B5EF4-FFF2-40B4-BE49-F238E27FC236}">
                <a16:creationId xmlns:a16="http://schemas.microsoft.com/office/drawing/2014/main" id="{DFDD4EBF-9BDC-4237-83D4-F4BB02E71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7930" y="-81280"/>
            <a:ext cx="9536140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57320" y="5778153"/>
            <a:ext cx="53896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Binnenkruier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7684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binnenkruier2.jpg">
            <a:extLst>
              <a:ext uri="{FF2B5EF4-FFF2-40B4-BE49-F238E27FC236}">
                <a16:creationId xmlns:a16="http://schemas.microsoft.com/office/drawing/2014/main" id="{93BF3183-B4B3-4C01-97B6-252A3BF0F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9919" y="-406400"/>
            <a:ext cx="8253534" cy="6746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57320" y="5778153"/>
            <a:ext cx="53896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Binnenkruier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386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binnenkruier3.jpg">
            <a:extLst>
              <a:ext uri="{FF2B5EF4-FFF2-40B4-BE49-F238E27FC236}">
                <a16:creationId xmlns:a16="http://schemas.microsoft.com/office/drawing/2014/main" id="{56F36746-4F07-434C-AB66-A6C648846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0400" y="-91440"/>
            <a:ext cx="8106834" cy="659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3557320" y="5778153"/>
            <a:ext cx="53896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Binnenkruier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232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buitenkruier.jpg">
            <a:extLst>
              <a:ext uri="{FF2B5EF4-FFF2-40B4-BE49-F238E27FC236}">
                <a16:creationId xmlns:a16="http://schemas.microsoft.com/office/drawing/2014/main" id="{CD9CF4C5-725E-4F38-8AC0-BFFAC31A5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7425" y="0"/>
            <a:ext cx="5069405" cy="6243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1895972" y="5778153"/>
            <a:ext cx="871232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De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Buitenkruier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met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staart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74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cursus molenaar\Bovenkruier en kruiwerken\kruirad.jpg">
            <a:extLst>
              <a:ext uri="{FF2B5EF4-FFF2-40B4-BE49-F238E27FC236}">
                <a16:creationId xmlns:a16="http://schemas.microsoft.com/office/drawing/2014/main" id="{BBCFF6C5-6899-4765-8351-49AA00556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42080" y="-108536"/>
            <a:ext cx="5707840" cy="6509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357097" y="5778153"/>
            <a:ext cx="379007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Het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kruirad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51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cursus molenaar\Bovenkruier en kruiwerken\wielen en haspels.jpg">
            <a:extLst>
              <a:ext uri="{FF2B5EF4-FFF2-40B4-BE49-F238E27FC236}">
                <a16:creationId xmlns:a16="http://schemas.microsoft.com/office/drawing/2014/main" id="{2E4D3CF8-F95C-4CD1-B76D-40925CD18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668" y="0"/>
            <a:ext cx="4920664" cy="637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2169838" y="5778153"/>
            <a:ext cx="816460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Kruiraden</a:t>
            </a:r>
            <a:r>
              <a:rPr lang="en-US" sz="6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en </a:t>
            </a:r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Kruihaspels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3483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0">
            <a:extLst>
              <a:ext uri="{FF2B5EF4-FFF2-40B4-BE49-F238E27FC236}">
                <a16:creationId xmlns:a16="http://schemas.microsoft.com/office/drawing/2014/main" id="{494F684E-C355-4C29-96D7-DF9F484EE9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935036"/>
              </p:ext>
            </p:extLst>
          </p:nvPr>
        </p:nvGraphicFramePr>
        <p:xfrm>
          <a:off x="1691639" y="0"/>
          <a:ext cx="8426027" cy="6319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-foto" r:id="rId2" imgW="24685714" imgH="18514286" progId="">
                  <p:embed/>
                </p:oleObj>
              </mc:Choice>
              <mc:Fallback>
                <p:oleObj name="Photo Editor-foto" r:id="rId2" imgW="24685714" imgH="18514286" progId="">
                  <p:embed/>
                  <p:pic>
                    <p:nvPicPr>
                      <p:cNvPr id="44032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39" y="0"/>
                        <a:ext cx="8426027" cy="63195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469570" y="5778153"/>
            <a:ext cx="356514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Kruihaspel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4004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FF178EE-D6CD-40D3-88B1-34DC94DF09C6}"/>
              </a:ext>
            </a:extLst>
          </p:cNvPr>
          <p:cNvGrpSpPr/>
          <p:nvPr/>
        </p:nvGrpSpPr>
        <p:grpSpPr>
          <a:xfrm>
            <a:off x="1192461" y="0"/>
            <a:ext cx="10119360" cy="6296491"/>
            <a:chOff x="731520" y="0"/>
            <a:chExt cx="8572500" cy="5334000"/>
          </a:xfrm>
        </p:grpSpPr>
        <p:pic>
          <p:nvPicPr>
            <p:cNvPr id="4" name="Picture 3" descr="C:\cursus molenaar\Bovenkruier en kruiwerken\kruibok1.jpg">
              <a:extLst>
                <a:ext uri="{FF2B5EF4-FFF2-40B4-BE49-F238E27FC236}">
                  <a16:creationId xmlns:a16="http://schemas.microsoft.com/office/drawing/2014/main" id="{EE647D62-5880-4390-B075-4AA3F0F6AB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31520" y="0"/>
              <a:ext cx="3687763" cy="533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cursus molenaar\Bovenkruier en kruiwerken\kruibok2.jpg">
              <a:extLst>
                <a:ext uri="{FF2B5EF4-FFF2-40B4-BE49-F238E27FC236}">
                  <a16:creationId xmlns:a16="http://schemas.microsoft.com/office/drawing/2014/main" id="{85A8F8D0-31CD-4A40-9944-B6E59F5DDB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93920" y="0"/>
              <a:ext cx="4610100" cy="533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994553" y="5778153"/>
            <a:ext cx="251517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Kruilier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527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cursus molenaar\Bovenkruier en kruiwerken\Borkel Kruilier.jpg">
            <a:extLst>
              <a:ext uri="{FF2B5EF4-FFF2-40B4-BE49-F238E27FC236}">
                <a16:creationId xmlns:a16="http://schemas.microsoft.com/office/drawing/2014/main" id="{B77A499F-9D0B-49D5-9312-5463C2AAD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0999" y="0"/>
            <a:ext cx="8845323" cy="633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994553" y="5778153"/>
            <a:ext cx="251517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Kruilier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575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indroos">
            <a:extLst>
              <a:ext uri="{FF2B5EF4-FFF2-40B4-BE49-F238E27FC236}">
                <a16:creationId xmlns:a16="http://schemas.microsoft.com/office/drawing/2014/main" id="{C9726425-EA82-45BE-A2A5-A1FC38AF6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3639" y="0"/>
            <a:ext cx="6776839" cy="633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603967" y="5778153"/>
            <a:ext cx="329635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Windroos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971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67F8196-4FA3-4B89-82D6-99AD8EDC2B6C}"/>
              </a:ext>
            </a:extLst>
          </p:cNvPr>
          <p:cNvGrpSpPr/>
          <p:nvPr/>
        </p:nvGrpSpPr>
        <p:grpSpPr>
          <a:xfrm>
            <a:off x="1056640" y="0"/>
            <a:ext cx="9237884" cy="6634480"/>
            <a:chOff x="457200" y="762000"/>
            <a:chExt cx="8382000" cy="6019800"/>
          </a:xfrm>
        </p:grpSpPr>
        <p:pic>
          <p:nvPicPr>
            <p:cNvPr id="4" name="Picture 4" descr="C:\Documents and Settings\kees\Mijn documenten\Mijn afbeeldingen\foto's hans\windroos3.jpg">
              <a:extLst>
                <a:ext uri="{FF2B5EF4-FFF2-40B4-BE49-F238E27FC236}">
                  <a16:creationId xmlns:a16="http://schemas.microsoft.com/office/drawing/2014/main" id="{A9F7575E-B4C4-48B8-ACC2-4D6A3F12C1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181600" y="914400"/>
              <a:ext cx="3657600" cy="2743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5" descr="C:\Documents and Settings\kees\Mijn documenten\Mijn afbeeldingen\foto's molens\nijeveen2.jpeg">
              <a:extLst>
                <a:ext uri="{FF2B5EF4-FFF2-40B4-BE49-F238E27FC236}">
                  <a16:creationId xmlns:a16="http://schemas.microsoft.com/office/drawing/2014/main" id="{C45AE7E3-AC68-460D-AE66-2646C90BEA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" y="762000"/>
              <a:ext cx="4267200" cy="601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6" descr="C:\Documents and Settings\kees\Mijn documenten\Mijn afbeeldingen\foto's hans\windroos1.jpg">
              <a:extLst>
                <a:ext uri="{FF2B5EF4-FFF2-40B4-BE49-F238E27FC236}">
                  <a16:creationId xmlns:a16="http://schemas.microsoft.com/office/drawing/2014/main" id="{5303AAD6-EECD-4E3F-ACC9-0D15B6FB06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181600" y="3810000"/>
              <a:ext cx="3657600" cy="2743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603967" y="5778153"/>
            <a:ext cx="329635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Windroos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15291E1-0E1E-40C3-93D2-94E2A6E52E8F}"/>
              </a:ext>
            </a:extLst>
          </p:cNvPr>
          <p:cNvGrpSpPr/>
          <p:nvPr/>
        </p:nvGrpSpPr>
        <p:grpSpPr>
          <a:xfrm>
            <a:off x="1015999" y="0"/>
            <a:ext cx="10627105" cy="6370320"/>
            <a:chOff x="304800" y="1143000"/>
            <a:chExt cx="8516938" cy="5105400"/>
          </a:xfrm>
        </p:grpSpPr>
        <p:pic>
          <p:nvPicPr>
            <p:cNvPr id="4" name="Picture 3" descr="C:\Documents and Settings\kees\Mijn documenten\Mijn afbeeldingen\foto's molens\Heckington%202.jpeg">
              <a:extLst>
                <a:ext uri="{FF2B5EF4-FFF2-40B4-BE49-F238E27FC236}">
                  <a16:creationId xmlns:a16="http://schemas.microsoft.com/office/drawing/2014/main" id="{260EB8F9-E92C-4959-B509-E0487E043A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lum bright="10000"/>
            </a:blip>
            <a:srcRect/>
            <a:stretch>
              <a:fillRect/>
            </a:stretch>
          </p:blipFill>
          <p:spPr bwMode="auto">
            <a:xfrm>
              <a:off x="304800" y="1143000"/>
              <a:ext cx="4210050" cy="510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C:\Documents and Settings\kees\Mijn documenten\Mijn afbeeldingen\foto's molens\Reedham%2014.jpeg">
              <a:extLst>
                <a:ext uri="{FF2B5EF4-FFF2-40B4-BE49-F238E27FC236}">
                  <a16:creationId xmlns:a16="http://schemas.microsoft.com/office/drawing/2014/main" id="{1510159D-60EA-4539-9AB4-D63795F94F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8200" y="1143000"/>
              <a:ext cx="4173538" cy="5105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603967" y="5778153"/>
            <a:ext cx="329635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Windroos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3494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BD946214-ED51-4FB0-B8B0-C1A7B0736A52}"/>
              </a:ext>
            </a:extLst>
          </p:cNvPr>
          <p:cNvGrpSpPr/>
          <p:nvPr/>
        </p:nvGrpSpPr>
        <p:grpSpPr>
          <a:xfrm>
            <a:off x="543559" y="0"/>
            <a:ext cx="10559539" cy="6949440"/>
            <a:chOff x="228600" y="838200"/>
            <a:chExt cx="8915400" cy="5867400"/>
          </a:xfrm>
        </p:grpSpPr>
        <p:pic>
          <p:nvPicPr>
            <p:cNvPr id="4" name="Picture 4" descr="C:\Documents and Settings\kees\Mijn documenten\Mijn afbeeldingen\foto's molens\Holton.jpeg">
              <a:extLst>
                <a:ext uri="{FF2B5EF4-FFF2-40B4-BE49-F238E27FC236}">
                  <a16:creationId xmlns:a16="http://schemas.microsoft.com/office/drawing/2014/main" id="{803D68CE-94CA-4876-8BB7-566B6D72DC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8600" y="838200"/>
              <a:ext cx="3886200" cy="5867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3" descr="C:\Documents and Settings\kees\Mijn documenten\Mijn afbeeldingen\foto's molens\Drinkstone%202.jpeg">
              <a:extLst>
                <a:ext uri="{FF2B5EF4-FFF2-40B4-BE49-F238E27FC236}">
                  <a16:creationId xmlns:a16="http://schemas.microsoft.com/office/drawing/2014/main" id="{2B747E51-6430-4CCC-9520-4B6E7EA844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lum bright="12000"/>
            </a:blip>
            <a:srcRect/>
            <a:stretch>
              <a:fillRect/>
            </a:stretch>
          </p:blipFill>
          <p:spPr bwMode="auto">
            <a:xfrm>
              <a:off x="3657600" y="1524000"/>
              <a:ext cx="5486400" cy="3971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C0F8F7D-B611-4D67-A66A-3CF38766285F}"/>
              </a:ext>
            </a:extLst>
          </p:cNvPr>
          <p:cNvSpPr/>
          <p:nvPr/>
        </p:nvSpPr>
        <p:spPr>
          <a:xfrm>
            <a:off x="4603967" y="5778153"/>
            <a:ext cx="329635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Windroos</a:t>
            </a:r>
            <a:endParaRPr lang="en-US" sz="6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5708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outdoor, outdoor object, windmill, dark&#10;&#10;Description automatically generated">
            <a:extLst>
              <a:ext uri="{FF2B5EF4-FFF2-40B4-BE49-F238E27FC236}">
                <a16:creationId xmlns:a16="http://schemas.microsoft.com/office/drawing/2014/main" id="{DB8DDB95-AD19-4F53-9F1F-315B66CCD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05" y="-654050"/>
            <a:ext cx="12256810" cy="8166100"/>
          </a:xfrm>
          <a:prstGeom prst="rect">
            <a:avLst/>
          </a:prstGeom>
        </p:spPr>
      </p:pic>
      <p:pic>
        <p:nvPicPr>
          <p:cNvPr id="3" name="Afbeelding 2" descr="schilderij.jpg">
            <a:extLst>
              <a:ext uri="{FF2B5EF4-FFF2-40B4-BE49-F238E27FC236}">
                <a16:creationId xmlns:a16="http://schemas.microsoft.com/office/drawing/2014/main" id="{BBA06917-A5C2-451D-B650-81F7E5521E0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83691" y="-1014437"/>
            <a:ext cx="12741860" cy="9079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26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2781</TotalTime>
  <Words>280</Words>
  <Application>Microsoft Office PowerPoint</Application>
  <PresentationFormat>Widescreen</PresentationFormat>
  <Paragraphs>136</Paragraphs>
  <Slides>119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119</vt:i4>
      </vt:variant>
    </vt:vector>
  </HeadingPairs>
  <TitlesOfParts>
    <vt:vector size="124" baseType="lpstr">
      <vt:lpstr>Arial</vt:lpstr>
      <vt:lpstr>Calibri</vt:lpstr>
      <vt:lpstr>Calibri Light</vt:lpstr>
      <vt:lpstr>Office Theme</vt:lpstr>
      <vt:lpstr>Photo Editor-foto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Erwin Janssen</dc:creator>
  <cp:lastModifiedBy>Erwin Janssen</cp:lastModifiedBy>
  <cp:revision>57</cp:revision>
  <dcterms:created xsi:type="dcterms:W3CDTF">2021-10-16T07:39:11Z</dcterms:created>
  <dcterms:modified xsi:type="dcterms:W3CDTF">2023-05-02T06:23:44Z</dcterms:modified>
</cp:coreProperties>
</file>